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25" r:id="rId2"/>
    <p:sldId id="449" r:id="rId3"/>
    <p:sldId id="429" r:id="rId4"/>
    <p:sldId id="428" r:id="rId5"/>
    <p:sldId id="489" r:id="rId6"/>
    <p:sldId id="483" r:id="rId7"/>
    <p:sldId id="486" r:id="rId8"/>
    <p:sldId id="478" r:id="rId9"/>
    <p:sldId id="487" r:id="rId10"/>
    <p:sldId id="488" r:id="rId11"/>
    <p:sldId id="495" r:id="rId12"/>
    <p:sldId id="494" r:id="rId13"/>
    <p:sldId id="492" r:id="rId14"/>
    <p:sldId id="496" r:id="rId15"/>
  </p:sldIdLst>
  <p:sldSz cx="9144000" cy="6858000" type="screen4x3"/>
  <p:notesSz cx="6797675" cy="9926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標楷體" pitchFamily="65" charset="-12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標楷體" pitchFamily="65" charset="-12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標楷體" pitchFamily="65" charset="-12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標楷體" pitchFamily="65" charset="-12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標楷體" pitchFamily="65" charset="-120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標楷體" pitchFamily="65" charset="-120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標楷體" pitchFamily="65" charset="-120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標楷體" pitchFamily="65" charset="-120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標楷體" pitchFamily="65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nyiJian_Simula" initials="W" lastIdx="2" clrIdx="0">
    <p:extLst>
      <p:ext uri="{19B8F6BF-5375-455C-9EA6-DF929625EA0E}">
        <p15:presenceInfo xmlns:p15="http://schemas.microsoft.com/office/powerpoint/2012/main" userId="S-1-5-21-383302658-3432097529-2573666489-12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2840"/>
    <a:srgbClr val="351330"/>
    <a:srgbClr val="72598D"/>
    <a:srgbClr val="7C12D4"/>
    <a:srgbClr val="6E16B6"/>
    <a:srgbClr val="64908A"/>
    <a:srgbClr val="6E1486"/>
    <a:srgbClr val="483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2" autoAdjust="0"/>
    <p:restoredTop sz="87234" autoAdjust="0"/>
  </p:normalViewPr>
  <p:slideViewPr>
    <p:cSldViewPr>
      <p:cViewPr varScale="1">
        <p:scale>
          <a:sx n="75" d="100"/>
          <a:sy n="75" d="100"/>
        </p:scale>
        <p:origin x="160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3030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EA5A2D0-0787-48CA-B0AF-881D5F662727}" type="datetimeFigureOut">
              <a:rPr lang="zh-TW" altLang="en-US"/>
              <a:pPr/>
              <a:t>2024/10/28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75EBD7-0645-4BF2-B87C-76DAC242EBE1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39007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12" tIns="44106" rIns="88212" bIns="44106" numCol="1" anchor="t" anchorCtr="0" compatLnSpc="1">
            <a:prstTxWarp prst="textNoShape">
              <a:avLst/>
            </a:prstTxWarp>
          </a:bodyPr>
          <a:lstStyle>
            <a:lvl1pPr algn="l" defTabSz="882650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12" tIns="44106" rIns="88212" bIns="44106" numCol="1" anchor="t" anchorCtr="0" compatLnSpc="1">
            <a:prstTxWarp prst="textNoShape">
              <a:avLst/>
            </a:prstTxWarp>
          </a:bodyPr>
          <a:lstStyle>
            <a:lvl1pPr algn="r" defTabSz="882650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3288"/>
            <a:ext cx="5438775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12" tIns="44106" rIns="88212" bIns="441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12" tIns="44106" rIns="88212" bIns="44106" numCol="1" anchor="b" anchorCtr="0" compatLnSpc="1">
            <a:prstTxWarp prst="textNoShape">
              <a:avLst/>
            </a:prstTxWarp>
          </a:bodyPr>
          <a:lstStyle>
            <a:lvl1pPr algn="l" defTabSz="882650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12" tIns="44106" rIns="88212" bIns="44106" numCol="1" anchor="b" anchorCtr="0" compatLnSpc="1">
            <a:prstTxWarp prst="textNoShape">
              <a:avLst/>
            </a:prstTxWarp>
          </a:bodyPr>
          <a:lstStyle>
            <a:lvl1pPr algn="r" defTabSz="882650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F7A3C416-6883-412C-A5D9-56571796C1E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50585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60937" cy="3721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A3C416-6883-412C-A5D9-56571796C1EF}" type="slidenum">
              <a:rPr lang="zh-TW" altLang="en-US" smtClean="0"/>
              <a:pPr>
                <a:defRPr/>
              </a:pPr>
              <a:t>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685998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A3C416-6883-412C-A5D9-56571796C1EF}" type="slidenum">
              <a:rPr lang="zh-TW" altLang="en-US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3982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A3C416-6883-412C-A5D9-56571796C1EF}" type="slidenum">
              <a:rPr lang="zh-TW" altLang="en-US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194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A3C416-6883-412C-A5D9-56571796C1EF}" type="slidenum">
              <a:rPr lang="zh-TW" altLang="en-US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5354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2"/>
          <p:cNvSpPr>
            <a:spLocks/>
          </p:cNvSpPr>
          <p:nvPr userDrawn="1"/>
        </p:nvSpPr>
        <p:spPr bwMode="gray">
          <a:xfrm>
            <a:off x="1" y="4076700"/>
            <a:ext cx="5435600" cy="2349500"/>
          </a:xfrm>
          <a:custGeom>
            <a:avLst/>
            <a:gdLst>
              <a:gd name="T0" fmla="*/ 3048 w 3048"/>
              <a:gd name="T1" fmla="*/ 1335 h 1424"/>
              <a:gd name="T2" fmla="*/ 1440 w 3048"/>
              <a:gd name="T3" fmla="*/ 1099 h 1424"/>
              <a:gd name="T4" fmla="*/ 0 w 3048"/>
              <a:gd name="T5" fmla="*/ 0 h 1424"/>
              <a:gd name="T6" fmla="*/ 0 w 3048"/>
              <a:gd name="T7" fmla="*/ 1424 h 1424"/>
              <a:gd name="T8" fmla="*/ 3048 w 3048"/>
              <a:gd name="T9" fmla="*/ 1335 h 14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8"/>
              <a:gd name="T16" fmla="*/ 0 h 1424"/>
              <a:gd name="T17" fmla="*/ 3048 w 3048"/>
              <a:gd name="T18" fmla="*/ 1424 h 14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8" h="1424">
                <a:moveTo>
                  <a:pt x="3048" y="1335"/>
                </a:moveTo>
                <a:cubicBezTo>
                  <a:pt x="3048" y="1335"/>
                  <a:pt x="2352" y="1424"/>
                  <a:pt x="1440" y="1099"/>
                </a:cubicBezTo>
                <a:cubicBezTo>
                  <a:pt x="528" y="773"/>
                  <a:pt x="8" y="41"/>
                  <a:pt x="0" y="0"/>
                </a:cubicBezTo>
                <a:lnTo>
                  <a:pt x="0" y="1424"/>
                </a:lnTo>
                <a:lnTo>
                  <a:pt x="3048" y="1335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BEAAF8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 sz="2100"/>
          </a:p>
        </p:txBody>
      </p:sp>
      <p:sp>
        <p:nvSpPr>
          <p:cNvPr id="10" name="Freeform 19"/>
          <p:cNvSpPr>
            <a:spLocks/>
          </p:cNvSpPr>
          <p:nvPr userDrawn="1"/>
        </p:nvSpPr>
        <p:spPr bwMode="gray">
          <a:xfrm>
            <a:off x="1" y="4395788"/>
            <a:ext cx="9169400" cy="2476500"/>
          </a:xfrm>
          <a:custGeom>
            <a:avLst/>
            <a:gdLst>
              <a:gd name="T0" fmla="*/ 0 w 5776"/>
              <a:gd name="T1" fmla="*/ 1560 h 1560"/>
              <a:gd name="T2" fmla="*/ 0 w 5776"/>
              <a:gd name="T3" fmla="*/ 928 h 1560"/>
              <a:gd name="T4" fmla="*/ 4200 w 5776"/>
              <a:gd name="T5" fmla="*/ 984 h 1560"/>
              <a:gd name="T6" fmla="*/ 5768 w 5776"/>
              <a:gd name="T7" fmla="*/ 0 h 1560"/>
              <a:gd name="T8" fmla="*/ 5760 w 5776"/>
              <a:gd name="T9" fmla="*/ 1560 h 1560"/>
              <a:gd name="T10" fmla="*/ 0 w 5776"/>
              <a:gd name="T11" fmla="*/ 1560 h 15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76"/>
              <a:gd name="T19" fmla="*/ 0 h 1560"/>
              <a:gd name="T20" fmla="*/ 5776 w 5776"/>
              <a:gd name="T21" fmla="*/ 1560 h 15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76" h="1560">
                <a:moveTo>
                  <a:pt x="0" y="1560"/>
                </a:moveTo>
                <a:lnTo>
                  <a:pt x="0" y="928"/>
                </a:lnTo>
                <a:cubicBezTo>
                  <a:pt x="1040" y="1114"/>
                  <a:pt x="3064" y="1370"/>
                  <a:pt x="4200" y="984"/>
                </a:cubicBezTo>
                <a:cubicBezTo>
                  <a:pt x="5336" y="599"/>
                  <a:pt x="5776" y="24"/>
                  <a:pt x="5768" y="0"/>
                </a:cubicBezTo>
                <a:lnTo>
                  <a:pt x="5760" y="1560"/>
                </a:lnTo>
                <a:lnTo>
                  <a:pt x="0" y="1560"/>
                </a:lnTo>
                <a:close/>
              </a:path>
            </a:pathLst>
          </a:custGeom>
          <a:gradFill rotWithShape="1">
            <a:gsLst>
              <a:gs pos="0">
                <a:srgbClr val="7647ED"/>
              </a:gs>
              <a:gs pos="100000">
                <a:srgbClr val="6E1486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 sz="2100"/>
          </a:p>
        </p:txBody>
      </p:sp>
      <p:sp>
        <p:nvSpPr>
          <p:cNvPr id="67589" name="Rectangle 5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1" smtClean="0">
                <a:solidFill>
                  <a:srgbClr val="48385A"/>
                </a:solidFill>
              </a:defRPr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67592" name="Rectangle 55"/>
          <p:cNvSpPr>
            <a:spLocks noGrp="1" noChangeArrowheads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>
            <a:lvl1pPr algn="ctr">
              <a:defRPr sz="3750" smtClean="0">
                <a:solidFill>
                  <a:srgbClr val="3328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</p:spTree>
  </p:cSld>
  <p:clrMapOvr>
    <a:masterClrMapping/>
  </p:clrMapOvr>
  <p:transition>
    <p:fade/>
  </p:transition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www.simula.com.tw</a:t>
            </a:r>
          </a:p>
        </p:txBody>
      </p:sp>
      <p:sp>
        <p:nvSpPr>
          <p:cNvPr id="5" name="Rectangle 5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63920D-6D58-47AE-B6E8-29D80AB50D8D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40513" y="44450"/>
            <a:ext cx="2057400" cy="62563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68313" y="44450"/>
            <a:ext cx="6019800" cy="62563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www.simula.com.tw</a:t>
            </a:r>
          </a:p>
        </p:txBody>
      </p:sp>
      <p:sp>
        <p:nvSpPr>
          <p:cNvPr id="5" name="Rectangle 5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21A158-4F19-4B83-8BA3-60713B7CC4B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468313" y="44456"/>
            <a:ext cx="6335712" cy="563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8313" y="1052519"/>
            <a:ext cx="4038600" cy="25479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59313" y="1052519"/>
            <a:ext cx="4038600" cy="25479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8313" y="3752850"/>
            <a:ext cx="4038600" cy="25479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59313" y="3752850"/>
            <a:ext cx="4038600" cy="25479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5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www.simula.com.tw</a:t>
            </a:r>
          </a:p>
        </p:txBody>
      </p:sp>
      <p:sp>
        <p:nvSpPr>
          <p:cNvPr id="8" name="Rectangle 5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97C53E-E4BC-48E6-8748-E04DC2277E0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44456"/>
            <a:ext cx="6335712" cy="563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052514"/>
            <a:ext cx="4038600" cy="52482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59313" y="1052519"/>
            <a:ext cx="4038600" cy="25479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59313" y="3752850"/>
            <a:ext cx="4038600" cy="25479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Rectangle 5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www.simula.com.tw</a:t>
            </a:r>
          </a:p>
        </p:txBody>
      </p:sp>
      <p:sp>
        <p:nvSpPr>
          <p:cNvPr id="7" name="Rectangle 5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1C632A-AB87-4C0E-A147-41BB19ECD756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44456"/>
            <a:ext cx="6335712" cy="563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68313" y="1052514"/>
            <a:ext cx="8229600" cy="5248275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5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www.simula.com.tw</a:t>
            </a:r>
          </a:p>
        </p:txBody>
      </p:sp>
      <p:sp>
        <p:nvSpPr>
          <p:cNvPr id="5" name="Rectangle 5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CF0431-3C2E-442C-AAB9-272FC695B2E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180975" y="128594"/>
            <a:ext cx="8516938" cy="61801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>
          <a:xfrm>
            <a:off x="107950" y="6550025"/>
            <a:ext cx="2247900" cy="2159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www.simula.com.tw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8748716" y="6597650"/>
            <a:ext cx="395287" cy="196850"/>
          </a:xfrm>
        </p:spPr>
        <p:txBody>
          <a:bodyPr/>
          <a:lstStyle>
            <a:lvl1pPr>
              <a:defRPr/>
            </a:lvl1pPr>
          </a:lstStyle>
          <a:p>
            <a:fld id="{DF06D88D-B2A0-404B-B9D3-C0A812A24EA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www.simula.com.tw</a:t>
            </a:r>
          </a:p>
        </p:txBody>
      </p:sp>
      <p:sp>
        <p:nvSpPr>
          <p:cNvPr id="5" name="Rectangle 5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43F277-05C8-481B-A4DF-668C9E8F8B0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92" indent="0">
              <a:buNone/>
              <a:defRPr sz="1350"/>
            </a:lvl2pPr>
            <a:lvl3pPr marL="685783" indent="0">
              <a:buNone/>
              <a:defRPr sz="1200"/>
            </a:lvl3pPr>
            <a:lvl4pPr marL="1028675" indent="0">
              <a:buNone/>
              <a:defRPr sz="1050"/>
            </a:lvl4pPr>
            <a:lvl5pPr marL="1371566" indent="0">
              <a:buNone/>
              <a:defRPr sz="1050"/>
            </a:lvl5pPr>
            <a:lvl6pPr marL="1714457" indent="0">
              <a:buNone/>
              <a:defRPr sz="1050"/>
            </a:lvl6pPr>
            <a:lvl7pPr marL="2057348" indent="0">
              <a:buNone/>
              <a:defRPr sz="1050"/>
            </a:lvl7pPr>
            <a:lvl8pPr marL="2400240" indent="0">
              <a:buNone/>
              <a:defRPr sz="1050"/>
            </a:lvl8pPr>
            <a:lvl9pPr marL="2743132" indent="0">
              <a:buNone/>
              <a:defRPr sz="10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5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www.simula.com.tw</a:t>
            </a:r>
          </a:p>
        </p:txBody>
      </p:sp>
      <p:sp>
        <p:nvSpPr>
          <p:cNvPr id="5" name="Rectangle 5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DD2CCE-7B70-48DB-B03B-830B6D54556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052514"/>
            <a:ext cx="4038600" cy="52482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052514"/>
            <a:ext cx="4038600" cy="52482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www.simula.com.tw</a:t>
            </a:r>
          </a:p>
        </p:txBody>
      </p:sp>
      <p:sp>
        <p:nvSpPr>
          <p:cNvPr id="6" name="Rectangle 5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8F59A4-861B-4CE7-878B-D8A238055C66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5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www.simula.com.tw</a:t>
            </a:r>
          </a:p>
        </p:txBody>
      </p:sp>
      <p:sp>
        <p:nvSpPr>
          <p:cNvPr id="8" name="Rectangle 5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E145D1-192F-480C-B862-14911651944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5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www.simula.com.tw</a:t>
            </a:r>
          </a:p>
        </p:txBody>
      </p:sp>
      <p:sp>
        <p:nvSpPr>
          <p:cNvPr id="4" name="Rectangle 5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423117-4B21-4E47-A426-D6BCC20103E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www.simula.com.tw</a:t>
            </a:r>
          </a:p>
        </p:txBody>
      </p:sp>
      <p:sp>
        <p:nvSpPr>
          <p:cNvPr id="3" name="Rectangle 5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752B80-68E9-4A87-87E5-FAD4D46C8858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www.simula.com.tw</a:t>
            </a:r>
          </a:p>
        </p:txBody>
      </p:sp>
      <p:sp>
        <p:nvSpPr>
          <p:cNvPr id="6" name="Rectangle 5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929D87-8AF3-4595-9DA5-C10A7D994986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www.simula.com.tw</a:t>
            </a:r>
          </a:p>
        </p:txBody>
      </p:sp>
      <p:sp>
        <p:nvSpPr>
          <p:cNvPr id="6" name="Rectangle 5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B528FD-F929-429A-9BC4-5CDC476EDBB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9" name="Freeform 121"/>
          <p:cNvSpPr>
            <a:spLocks/>
          </p:cNvSpPr>
          <p:nvPr userDrawn="1"/>
        </p:nvSpPr>
        <p:spPr bwMode="auto">
          <a:xfrm>
            <a:off x="1589" y="-26988"/>
            <a:ext cx="6802437" cy="8175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763" y="0"/>
              </a:cxn>
              <a:cxn ang="0">
                <a:pos x="4264" y="499"/>
              </a:cxn>
              <a:cxn ang="0">
                <a:pos x="0" y="499"/>
              </a:cxn>
              <a:cxn ang="0">
                <a:pos x="0" y="0"/>
              </a:cxn>
            </a:cxnLst>
            <a:rect l="0" t="0" r="r" b="b"/>
            <a:pathLst>
              <a:path w="4763" h="499">
                <a:moveTo>
                  <a:pt x="0" y="0"/>
                </a:moveTo>
                <a:lnTo>
                  <a:pt x="4763" y="0"/>
                </a:lnTo>
                <a:lnTo>
                  <a:pt x="4264" y="499"/>
                </a:lnTo>
                <a:lnTo>
                  <a:pt x="0" y="499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6E1486">
                  <a:gamma/>
                  <a:shade val="46275"/>
                  <a:invGamma/>
                </a:srgbClr>
              </a:gs>
              <a:gs pos="100000">
                <a:srgbClr val="6E1486">
                  <a:alpha val="44000"/>
                </a:srgbClr>
              </a:gs>
            </a:gsLst>
            <a:lin ang="540000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sz="2100"/>
          </a:p>
        </p:txBody>
      </p:sp>
      <p:sp>
        <p:nvSpPr>
          <p:cNvPr id="2163" name="Rectangle 115"/>
          <p:cNvSpPr>
            <a:spLocks noChangeArrowheads="1"/>
          </p:cNvSpPr>
          <p:nvPr userDrawn="1"/>
        </p:nvSpPr>
        <p:spPr bwMode="auto">
          <a:xfrm>
            <a:off x="0" y="6524631"/>
            <a:ext cx="9144000" cy="333375"/>
          </a:xfrm>
          <a:prstGeom prst="rect">
            <a:avLst/>
          </a:prstGeom>
          <a:gradFill rotWithShape="1">
            <a:gsLst>
              <a:gs pos="0">
                <a:srgbClr val="6E1486"/>
              </a:gs>
              <a:gs pos="100000">
                <a:srgbClr val="6E1486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100"/>
          </a:p>
        </p:txBody>
      </p:sp>
      <p:sp>
        <p:nvSpPr>
          <p:cNvPr id="2050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836613"/>
            <a:ext cx="8229600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75" name="Rectangle 5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7950" y="6550025"/>
            <a:ext cx="2247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b="1">
                <a:solidFill>
                  <a:schemeClr val="bg1"/>
                </a:solidFill>
                <a:ea typeface="新細明體" pitchFamily="18" charset="-120"/>
              </a:defRPr>
            </a:lvl1pPr>
          </a:lstStyle>
          <a:p>
            <a:r>
              <a:rPr lang="en-US" altLang="zh-TW"/>
              <a:t>www.simula.com.tw</a:t>
            </a:r>
          </a:p>
        </p:txBody>
      </p:sp>
      <p:sp>
        <p:nvSpPr>
          <p:cNvPr id="2060" name="Rectangle 55"/>
          <p:cNvSpPr>
            <a:spLocks noGrp="1" noChangeArrowheads="1"/>
          </p:cNvSpPr>
          <p:nvPr>
            <p:ph type="title"/>
          </p:nvPr>
        </p:nvSpPr>
        <p:spPr bwMode="white">
          <a:xfrm>
            <a:off x="180978" y="128588"/>
            <a:ext cx="6335713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標題</a:t>
            </a:r>
          </a:p>
        </p:txBody>
      </p:sp>
      <p:sp>
        <p:nvSpPr>
          <p:cNvPr id="2061" name="AutoShape 13"/>
          <p:cNvSpPr>
            <a:spLocks noChangeArrowheads="1"/>
          </p:cNvSpPr>
          <p:nvPr userDrawn="1"/>
        </p:nvSpPr>
        <p:spPr bwMode="auto">
          <a:xfrm flipH="1">
            <a:off x="8604253" y="6235700"/>
            <a:ext cx="576263" cy="649288"/>
          </a:xfrm>
          <a:prstGeom prst="rtTriangle">
            <a:avLst/>
          </a:prstGeom>
          <a:solidFill>
            <a:srgbClr val="72598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100"/>
          </a:p>
        </p:txBody>
      </p:sp>
      <p:sp>
        <p:nvSpPr>
          <p:cNvPr id="1078" name="Rectangle 5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48716" y="6597650"/>
            <a:ext cx="395287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b="1">
                <a:solidFill>
                  <a:schemeClr val="bg1"/>
                </a:solidFill>
                <a:ea typeface="新細明體" pitchFamily="18" charset="-120"/>
              </a:defRPr>
            </a:lvl1pPr>
          </a:lstStyle>
          <a:p>
            <a:fld id="{5239F3AA-D2C5-4300-BA72-A06AEE7FB436}" type="slidenum">
              <a:rPr lang="en-US" altLang="zh-TW"/>
              <a:pPr/>
              <a:t>‹#›</a:t>
            </a:fld>
            <a:endParaRPr lang="en-US" altLang="zh-TW"/>
          </a:p>
        </p:txBody>
      </p:sp>
      <p:pic>
        <p:nvPicPr>
          <p:cNvPr id="3074" name="Picture 2" descr="D:\矽瑪1\其他\工作區域182x50.png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662798" y="112589"/>
            <a:ext cx="2373699" cy="65211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+mj-lt"/>
          <a:ea typeface="標楷體" pitchFamily="65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pitchFamily="34" charset="0"/>
          <a:ea typeface="標楷體" pitchFamily="65" charset="-120"/>
        </a:defRPr>
      </a:lvl5pPr>
      <a:lvl6pPr marL="342892" algn="l" rtl="0" fontAlgn="base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pitchFamily="34" charset="0"/>
          <a:ea typeface="標楷體" pitchFamily="65" charset="-120"/>
        </a:defRPr>
      </a:lvl6pPr>
      <a:lvl7pPr marL="685783" algn="l" rtl="0" fontAlgn="base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pitchFamily="34" charset="0"/>
          <a:ea typeface="標楷體" pitchFamily="65" charset="-120"/>
        </a:defRPr>
      </a:lvl7pPr>
      <a:lvl8pPr marL="1028675" algn="l" rtl="0" fontAlgn="base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pitchFamily="34" charset="0"/>
          <a:ea typeface="標楷體" pitchFamily="65" charset="-120"/>
        </a:defRPr>
      </a:lvl8pPr>
      <a:lvl9pPr marL="1371566" algn="l" rtl="0" fontAlgn="base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pitchFamily="34" charset="0"/>
          <a:ea typeface="標楷體" pitchFamily="65" charset="-12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100">
          <a:solidFill>
            <a:schemeClr val="tx1"/>
          </a:solidFill>
          <a:latin typeface="+mn-lt"/>
          <a:ea typeface="標楷體" pitchFamily="65" charset="-120"/>
          <a:cs typeface="+mn-cs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100">
          <a:solidFill>
            <a:schemeClr val="tx1"/>
          </a:solidFill>
          <a:latin typeface="+mn-lt"/>
          <a:ea typeface="標楷體" pitchFamily="65" charset="-120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+mn-lt"/>
          <a:ea typeface="標楷體" pitchFamily="65" charset="-120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標楷體" pitchFamily="65" charset="-120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標楷體" pitchFamily="65" charset="-120"/>
        </a:defRPr>
      </a:lvl5pPr>
      <a:lvl6pPr marL="1885903" indent="-17144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795" indent="-17144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686" indent="-17144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577" indent="-17144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691680" y="2492896"/>
            <a:ext cx="5830490" cy="1082279"/>
          </a:xfrm>
        </p:spPr>
        <p:txBody>
          <a:bodyPr/>
          <a:lstStyle/>
          <a:p>
            <a:br>
              <a:rPr kumimoji="1" lang="zh-TW" altLang="en-US" sz="3450" b="1" dirty="0">
                <a:solidFill>
                  <a:srgbClr val="000099"/>
                </a:solidFill>
                <a:effectLst/>
              </a:rPr>
            </a:br>
            <a:br>
              <a:rPr kumimoji="1" lang="zh-TW" altLang="en-US" sz="3450" b="1" dirty="0">
                <a:solidFill>
                  <a:srgbClr val="000099"/>
                </a:solidFill>
                <a:effectLst/>
              </a:rPr>
            </a:br>
            <a:br>
              <a:rPr kumimoji="1" lang="en-US" altLang="zh-TW" sz="3450" b="1" dirty="0">
                <a:solidFill>
                  <a:srgbClr val="000099"/>
                </a:solidFill>
                <a:effectLst/>
              </a:rPr>
            </a:br>
            <a:br>
              <a:rPr kumimoji="1" lang="en-US" altLang="zh-TW" sz="3450" b="1" dirty="0">
                <a:solidFill>
                  <a:srgbClr val="000099"/>
                </a:solidFill>
                <a:effectLst/>
              </a:rPr>
            </a:br>
            <a:br>
              <a:rPr kumimoji="1" lang="en-US" altLang="zh-TW" sz="3450" b="1" dirty="0">
                <a:solidFill>
                  <a:srgbClr val="000099"/>
                </a:solidFill>
                <a:effectLst/>
              </a:rPr>
            </a:br>
            <a:r>
              <a:rPr kumimoji="1" lang="zh-TW" altLang="en-US" sz="3450" b="1" dirty="0">
                <a:solidFill>
                  <a:schemeClr val="tx1"/>
                </a:solidFill>
                <a:effectLst/>
                <a:latin typeface="Noto Sans TC" panose="020B0500000000000000" pitchFamily="34" charset="-120"/>
                <a:ea typeface="Noto Sans TC" panose="020B0500000000000000" pitchFamily="34" charset="-120"/>
              </a:rPr>
              <a:t>矽瑪科技股份有限公司</a:t>
            </a:r>
            <a:br>
              <a:rPr kumimoji="1" lang="en-US" altLang="zh-TW" sz="3450" b="1" dirty="0">
                <a:solidFill>
                  <a:schemeClr val="tx1"/>
                </a:solidFill>
                <a:effectLst/>
                <a:latin typeface="Noto Sans TC" panose="020B0500000000000000" pitchFamily="34" charset="-120"/>
                <a:ea typeface="Noto Sans TC" panose="020B0500000000000000" pitchFamily="34" charset="-120"/>
              </a:rPr>
            </a:br>
            <a:r>
              <a:rPr kumimoji="1" lang="en-US" altLang="zh-TW" sz="3450" b="1" dirty="0">
                <a:solidFill>
                  <a:schemeClr val="tx1"/>
                </a:solidFill>
                <a:effectLst/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Simula Technology Inc.</a:t>
            </a:r>
            <a:br>
              <a:rPr kumimoji="1" lang="zh-TW" altLang="en-US" sz="3450" b="1" dirty="0"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</a:br>
            <a:br>
              <a:rPr kumimoji="1" lang="zh-TW" altLang="en-US" sz="3450" b="1" dirty="0">
                <a:solidFill>
                  <a:schemeClr val="tx1"/>
                </a:solidFill>
                <a:effectLst/>
              </a:rPr>
            </a:br>
            <a:r>
              <a:rPr kumimoji="1" lang="en-US" altLang="zh-TW" sz="3450" b="1" dirty="0">
                <a:solidFill>
                  <a:schemeClr val="tx1"/>
                </a:solidFill>
                <a:effectLst/>
                <a:latin typeface="Noto Sans TC" panose="020B0500000000000000" pitchFamily="34" charset="-120"/>
                <a:ea typeface="Noto Sans TC" panose="020B0500000000000000" pitchFamily="34" charset="-120"/>
              </a:rPr>
              <a:t>2024</a:t>
            </a:r>
            <a:r>
              <a:rPr kumimoji="1" lang="zh-TW" altLang="en-US" sz="3450" b="1" dirty="0">
                <a:solidFill>
                  <a:schemeClr val="tx1"/>
                </a:solidFill>
                <a:effectLst/>
                <a:latin typeface="Noto Sans TC" panose="020B0500000000000000" pitchFamily="34" charset="-120"/>
                <a:ea typeface="Noto Sans TC" panose="020B0500000000000000" pitchFamily="34" charset="-120"/>
              </a:rPr>
              <a:t> </a:t>
            </a:r>
            <a:r>
              <a:rPr kumimoji="1" lang="en-US" altLang="zh-TW" sz="3450" b="1" dirty="0">
                <a:solidFill>
                  <a:schemeClr val="tx1"/>
                </a:solidFill>
                <a:effectLst/>
                <a:latin typeface="Noto Sans TC" panose="020B0500000000000000" pitchFamily="34" charset="-120"/>
                <a:ea typeface="Noto Sans TC" panose="020B0500000000000000" pitchFamily="34" charset="-120"/>
              </a:rPr>
              <a:t>Q3 Result Summary</a:t>
            </a:r>
            <a:br>
              <a:rPr kumimoji="1" lang="en-US" altLang="zh-TW" sz="3450" b="1" dirty="0">
                <a:solidFill>
                  <a:schemeClr val="tx1"/>
                </a:solidFill>
                <a:effectLst/>
                <a:latin typeface="Noto Sans TC" panose="020B0500000000000000" pitchFamily="34" charset="-120"/>
                <a:ea typeface="Noto Sans TC" panose="020B0500000000000000" pitchFamily="34" charset="-120"/>
              </a:rPr>
            </a:br>
            <a:br>
              <a:rPr kumimoji="1" lang="en-US" altLang="zh-TW" sz="3450" b="1" dirty="0">
                <a:solidFill>
                  <a:schemeClr val="tx1"/>
                </a:solidFill>
                <a:effectLst/>
                <a:latin typeface="Noto Sans TC" panose="020B0500000000000000" pitchFamily="34" charset="-120"/>
                <a:ea typeface="Noto Sans TC" panose="020B0500000000000000" pitchFamily="34" charset="-120"/>
              </a:rPr>
            </a:br>
            <a:br>
              <a:rPr kumimoji="1" lang="en-US" altLang="zh-TW" sz="3450" b="1" dirty="0">
                <a:solidFill>
                  <a:schemeClr val="tx1"/>
                </a:solidFill>
                <a:effectLst/>
                <a:latin typeface="Noto Sans TC" panose="020B0500000000000000" pitchFamily="34" charset="-120"/>
                <a:ea typeface="Noto Sans TC" panose="020B0500000000000000" pitchFamily="34" charset="-120"/>
              </a:rPr>
            </a:br>
            <a:r>
              <a:rPr kumimoji="1" lang="en-US" altLang="zh-TW" sz="2800" b="1" dirty="0">
                <a:solidFill>
                  <a:schemeClr val="tx1"/>
                </a:solidFill>
                <a:effectLst/>
                <a:latin typeface="Noto Sans TC" panose="020B0500000000000000" pitchFamily="34" charset="-120"/>
                <a:ea typeface="Noto Sans TC" panose="020B0500000000000000" pitchFamily="34" charset="-120"/>
              </a:rPr>
              <a:t>2024/10/28</a:t>
            </a:r>
            <a:br>
              <a:rPr kumimoji="1" lang="en-US" altLang="zh-TW" sz="3450" b="1" dirty="0">
                <a:solidFill>
                  <a:srgbClr val="000099"/>
                </a:solidFill>
                <a:effectLst/>
                <a:latin typeface="Noto Sans TC" panose="020B0500000000000000" pitchFamily="34" charset="-120"/>
                <a:ea typeface="Noto Sans TC" panose="020B0500000000000000" pitchFamily="34" charset="-120"/>
              </a:rPr>
            </a:br>
            <a:br>
              <a:rPr kumimoji="1" lang="zh-TW" altLang="en-US" sz="3450" b="1" dirty="0">
                <a:solidFill>
                  <a:srgbClr val="000099"/>
                </a:solidFill>
                <a:effectLst/>
                <a:latin typeface="Noto Sans TC" panose="020B0500000000000000" pitchFamily="34" charset="-120"/>
                <a:ea typeface="Noto Sans TC" panose="020B0500000000000000" pitchFamily="34" charset="-120"/>
              </a:rPr>
            </a:br>
            <a:br>
              <a:rPr kumimoji="1" lang="zh-TW" altLang="en-US" sz="3450" b="1" dirty="0">
                <a:solidFill>
                  <a:srgbClr val="000099"/>
                </a:solidFill>
                <a:effectLst/>
              </a:rPr>
            </a:br>
            <a:br>
              <a:rPr kumimoji="1" lang="en-US" altLang="zh-TW" sz="3450" b="1" dirty="0">
                <a:solidFill>
                  <a:srgbClr val="000099"/>
                </a:solidFill>
                <a:effectLst/>
              </a:rPr>
            </a:br>
            <a:br>
              <a:rPr kumimoji="1" lang="zh-TW" altLang="en-US" sz="3450" b="1" dirty="0">
                <a:solidFill>
                  <a:srgbClr val="000099"/>
                </a:solidFill>
                <a:effectLst/>
              </a:rPr>
            </a:br>
            <a:endParaRPr kumimoji="1" lang="zh-TW" altLang="en-US" sz="3450" b="1" dirty="0">
              <a:solidFill>
                <a:srgbClr val="000099"/>
              </a:solidFill>
              <a:effectLst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1FB062-26E5-47A2-9F75-7E33430ED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0989"/>
            <a:ext cx="7127326" cy="563562"/>
          </a:xfrm>
        </p:spPr>
        <p:txBody>
          <a:bodyPr/>
          <a:lstStyle/>
          <a:p>
            <a:r>
              <a:rPr lang="en-US" altLang="zh-TW" sz="2800" dirty="0"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Key Financial Ratios (Consolidated)</a:t>
            </a:r>
            <a:endParaRPr lang="zh-TW" altLang="en-US" sz="2800" dirty="0">
              <a:latin typeface="Poppins" panose="00000500000000000000" pitchFamily="2" charset="0"/>
              <a:ea typeface="Noto Sans TC" panose="020B0500000000000000" pitchFamily="34" charset="-120"/>
              <a:cs typeface="Poppins" panose="00000500000000000000" pitchFamily="2" charset="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12C5A04-E52D-4F4E-B041-C12291B1EB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43F277-05C8-481B-A4DF-668C9E8F8B0F}" type="slidenum">
              <a:rPr lang="en-US" altLang="zh-TW" smtClean="0"/>
              <a:pPr/>
              <a:t>10</a:t>
            </a:fld>
            <a:endParaRPr lang="en-US" altLang="zh-TW" dirty="0"/>
          </a:p>
        </p:txBody>
      </p:sp>
      <p:sp>
        <p:nvSpPr>
          <p:cNvPr id="7" name="內容版面配置區 7">
            <a:extLst>
              <a:ext uri="{FF2B5EF4-FFF2-40B4-BE49-F238E27FC236}">
                <a16:creationId xmlns:a16="http://schemas.microsoft.com/office/drawing/2014/main" id="{B16A49DD-9DCF-43C0-BEEE-6E8291A348A4}"/>
              </a:ext>
            </a:extLst>
          </p:cNvPr>
          <p:cNvSpPr txBox="1">
            <a:spLocks/>
          </p:cNvSpPr>
          <p:nvPr/>
        </p:nvSpPr>
        <p:spPr>
          <a:xfrm>
            <a:off x="1330775" y="4485011"/>
            <a:ext cx="6334293" cy="89990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標楷體" pitchFamily="65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標楷體" pitchFamily="65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標楷體" pitchFamily="65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標楷體" pitchFamily="65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標楷體" pitchFamily="65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zh-TW" altLang="en-US" sz="1200" kern="0" dirty="0"/>
          </a:p>
        </p:txBody>
      </p:sp>
      <p:sp>
        <p:nvSpPr>
          <p:cNvPr id="10" name="頁尾版面配置區 2">
            <a:extLst>
              <a:ext uri="{FF2B5EF4-FFF2-40B4-BE49-F238E27FC236}">
                <a16:creationId xmlns:a16="http://schemas.microsoft.com/office/drawing/2014/main" id="{9D87BBE6-9D20-449A-B2C1-E5586C840C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23963" y="5769770"/>
            <a:ext cx="1685925" cy="161925"/>
          </a:xfrm>
        </p:spPr>
        <p:txBody>
          <a:bodyPr/>
          <a:lstStyle/>
          <a:p>
            <a:r>
              <a:rPr lang="en-US" altLang="zh-TW" dirty="0">
                <a:ea typeface="新細明體" charset="-120"/>
              </a:rPr>
              <a:t>www.simulatechnology.com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8E4230F-B287-4903-8E18-988FFB4FC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772816"/>
            <a:ext cx="7127326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73441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85CF3AB0-D78E-437B-A306-92FF53D827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225" y="1231897"/>
            <a:ext cx="7125309" cy="5282431"/>
          </a:xfrm>
          <a:prstGeom prst="rect">
            <a:avLst/>
          </a:prstGeom>
        </p:spPr>
      </p:pic>
      <p:sp>
        <p:nvSpPr>
          <p:cNvPr id="4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dirty="0">
                <a:ea typeface="新細明體" charset="-120"/>
              </a:rPr>
              <a:t>www.simulatechnology.com</a:t>
            </a: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9A66D0-8098-4820-9ABE-D22D1083F379}" type="slidenum">
              <a:rPr lang="en-US" altLang="zh-TW"/>
              <a:pPr/>
              <a:t>11</a:t>
            </a:fld>
            <a:endParaRPr lang="en-US" altLang="zh-TW" dirty="0"/>
          </a:p>
        </p:txBody>
      </p:sp>
      <p:sp>
        <p:nvSpPr>
          <p:cNvPr id="80388" name="Rectangle 1540"/>
          <p:cNvSpPr>
            <a:spLocks noChangeArrowheads="1"/>
          </p:cNvSpPr>
          <p:nvPr/>
        </p:nvSpPr>
        <p:spPr bwMode="auto">
          <a:xfrm>
            <a:off x="-72516" y="973349"/>
            <a:ext cx="5778103" cy="7109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endParaRPr lang="zh-TW" alt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endParaRPr lang="zh-TW" altLang="en-US" sz="21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9787" y="959946"/>
            <a:ext cx="1712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chemeClr val="bg1"/>
                </a:solidFill>
              </a:rPr>
              <a:t>P&amp;L - MoM</a:t>
            </a:r>
            <a:endParaRPr lang="zh-TW" altLang="en-US" sz="2400" dirty="0">
              <a:solidFill>
                <a:schemeClr val="bg1"/>
              </a:solidFill>
            </a:endParaRPr>
          </a:p>
        </p:txBody>
      </p:sp>
      <p:sp>
        <p:nvSpPr>
          <p:cNvPr id="10" name="內容版面配置區 7"/>
          <p:cNvSpPr txBox="1">
            <a:spLocks/>
          </p:cNvSpPr>
          <p:nvPr/>
        </p:nvSpPr>
        <p:spPr>
          <a:xfrm>
            <a:off x="-756592" y="1520788"/>
            <a:ext cx="8370484" cy="381642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標楷體" pitchFamily="65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標楷體" pitchFamily="65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標楷體" pitchFamily="65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標楷體" pitchFamily="65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標楷體" pitchFamily="65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US" altLang="zh-TW" sz="3200" b="1" dirty="0"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Business Update and Outlook</a:t>
            </a:r>
          </a:p>
          <a:p>
            <a:pPr marL="0" indent="0" algn="ctr">
              <a:buNone/>
            </a:pPr>
            <a:endParaRPr lang="en-US" altLang="zh-TW" sz="32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Poppins" panose="00000500000000000000" pitchFamily="2" charset="0"/>
            </a:endParaRPr>
          </a:p>
          <a:p>
            <a:pPr marL="0" indent="0" algn="ctr">
              <a:buNone/>
            </a:pPr>
            <a:r>
              <a:rPr lang="en-US" altLang="zh-TW" sz="2400" b="1" dirty="0"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President JY HU</a:t>
            </a:r>
          </a:p>
          <a:p>
            <a:pPr marL="0" indent="0" algn="ctr">
              <a:buNone/>
            </a:pPr>
            <a:endParaRPr lang="en-US" altLang="zh-TW" sz="3200" dirty="0">
              <a:solidFill>
                <a:srgbClr val="332840"/>
              </a:solidFill>
              <a:latin typeface="Noto Sans TC" panose="020B0500000000000000" pitchFamily="34" charset="-120"/>
              <a:ea typeface="Noto Sans TC" panose="020B0500000000000000" pitchFamily="34" charset="-120"/>
              <a:cs typeface="Poppins Regular" panose="00000500000000000000" pitchFamily="2" charset="0"/>
            </a:endParaRPr>
          </a:p>
          <a:p>
            <a:pPr marL="0" indent="0" algn="ctr">
              <a:buNone/>
            </a:pPr>
            <a:endParaRPr lang="en-US" altLang="zh-TW" sz="1200" kern="0" dirty="0">
              <a:latin typeface="Poppins Regular" panose="00000500000000000000" pitchFamily="2" charset="0"/>
              <a:ea typeface="Noto Sans TC" panose="020B0500000000000000" pitchFamily="34" charset="-120"/>
              <a:cs typeface="Poppins Regular" panose="00000500000000000000" pitchFamily="2" charset="0"/>
            </a:endParaRPr>
          </a:p>
          <a:p>
            <a:endParaRPr lang="en-US" altLang="zh-TW" sz="1200" kern="0" dirty="0"/>
          </a:p>
          <a:p>
            <a:endParaRPr lang="zh-TW" altLang="en-US" sz="1200" kern="0" dirty="0"/>
          </a:p>
        </p:txBody>
      </p:sp>
    </p:spTree>
    <p:extLst>
      <p:ext uri="{BB962C8B-B14F-4D97-AF65-F5344CB8AC3E}">
        <p14:creationId xmlns:p14="http://schemas.microsoft.com/office/powerpoint/2010/main" val="428537463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60573B4A-7B5F-4037-A7D1-6852AADCD63A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397301" y="1052737"/>
            <a:ext cx="8516938" cy="5184576"/>
          </a:xfrm>
        </p:spPr>
        <p:txBody>
          <a:bodyPr/>
          <a:lstStyle/>
          <a:p>
            <a:r>
              <a:rPr lang="en-US" altLang="zh-TW" sz="2200" dirty="0">
                <a:latin typeface="Poppins" panose="00000500000000000000" pitchFamily="2" charset="0"/>
                <a:cs typeface="Poppins" panose="00000500000000000000" pitchFamily="2" charset="0"/>
              </a:rPr>
              <a:t>R</a:t>
            </a:r>
            <a:r>
              <a:rPr lang="en-US" altLang="ja-JP" sz="2200" dirty="0">
                <a:latin typeface="Poppins" panose="00000500000000000000" pitchFamily="2" charset="0"/>
                <a:cs typeface="Poppins" panose="00000500000000000000" pitchFamily="2" charset="0"/>
              </a:rPr>
              <a:t>evenue and gross margin decline,</a:t>
            </a:r>
            <a:r>
              <a:rPr lang="zh-TW" altLang="en-US" sz="22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altLang="ja-JP" sz="2200" dirty="0">
                <a:latin typeface="Poppins" panose="00000500000000000000" pitchFamily="2" charset="0"/>
                <a:cs typeface="Poppins" panose="00000500000000000000" pitchFamily="2" charset="0"/>
              </a:rPr>
              <a:t>inventory decline</a:t>
            </a:r>
          </a:p>
          <a:p>
            <a:endParaRPr lang="en-US" altLang="ja-JP" sz="2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altLang="ja-JP" sz="2200" dirty="0">
                <a:latin typeface="Poppins" panose="00000500000000000000" pitchFamily="2" charset="0"/>
                <a:cs typeface="Poppins" panose="00000500000000000000" pitchFamily="2" charset="0"/>
              </a:rPr>
              <a:t>Continuously</a:t>
            </a:r>
            <a:r>
              <a:rPr lang="ja-JP" altLang="en-US" sz="22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altLang="ja-JP" sz="2200" dirty="0">
                <a:latin typeface="Poppins" panose="00000500000000000000" pitchFamily="2" charset="0"/>
                <a:cs typeface="Poppins" panose="00000500000000000000" pitchFamily="2" charset="0"/>
              </a:rPr>
              <a:t>increase</a:t>
            </a:r>
            <a:r>
              <a:rPr lang="ja-JP" altLang="en-US" sz="22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altLang="ja-JP" sz="2200" dirty="0">
                <a:latin typeface="Poppins" panose="00000500000000000000" pitchFamily="2" charset="0"/>
                <a:cs typeface="Poppins" panose="00000500000000000000" pitchFamily="2" charset="0"/>
              </a:rPr>
              <a:t>revenues</a:t>
            </a:r>
            <a:r>
              <a:rPr lang="ja-JP" altLang="en-US" sz="22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altLang="ja-JP" sz="2200" dirty="0">
                <a:latin typeface="Poppins" panose="00000500000000000000" pitchFamily="2" charset="0"/>
                <a:cs typeface="Poppins" panose="00000500000000000000" pitchFamily="2" charset="0"/>
              </a:rPr>
              <a:t>and</a:t>
            </a:r>
            <a:r>
              <a:rPr lang="ja-JP" altLang="en-US" sz="22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altLang="ja-JP" sz="2200" dirty="0">
                <a:latin typeface="Poppins" panose="00000500000000000000" pitchFamily="2" charset="0"/>
                <a:cs typeface="Poppins" panose="00000500000000000000" pitchFamily="2" charset="0"/>
              </a:rPr>
              <a:t>cost savings, effectively control operating expenses.</a:t>
            </a:r>
          </a:p>
          <a:p>
            <a:endParaRPr lang="en-US" altLang="ja-JP" sz="2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altLang="ja-JP" sz="2200" dirty="0">
                <a:latin typeface="Poppins" panose="00000500000000000000" pitchFamily="2" charset="0"/>
                <a:cs typeface="Poppins" panose="00000500000000000000" pitchFamily="2" charset="0"/>
              </a:rPr>
              <a:t>Orders from automotive gradually picked up in Q3 and profits increased.</a:t>
            </a:r>
          </a:p>
          <a:p>
            <a:endParaRPr lang="en-US" altLang="ja-JP" sz="2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altLang="ja-JP" sz="2200" dirty="0">
                <a:latin typeface="Poppins" panose="00000500000000000000" pitchFamily="2" charset="0"/>
                <a:cs typeface="Poppins" panose="00000500000000000000" pitchFamily="2" charset="0"/>
              </a:rPr>
              <a:t>In</a:t>
            </a:r>
            <a:r>
              <a:rPr lang="ja-JP" altLang="en-US" sz="22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altLang="ja-JP" sz="2200" dirty="0">
                <a:latin typeface="Poppins" panose="00000500000000000000" pitchFamily="2" charset="0"/>
                <a:cs typeface="Poppins" panose="00000500000000000000" pitchFamily="2" charset="0"/>
              </a:rPr>
              <a:t>line</a:t>
            </a:r>
            <a:r>
              <a:rPr lang="ja-JP" altLang="en-US" sz="22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altLang="ja-JP" sz="2200" dirty="0">
                <a:latin typeface="Poppins" panose="00000500000000000000" pitchFamily="2" charset="0"/>
                <a:cs typeface="Poppins" panose="00000500000000000000" pitchFamily="2" charset="0"/>
              </a:rPr>
              <a:t>with</a:t>
            </a:r>
            <a:r>
              <a:rPr lang="ja-JP" altLang="en-US" sz="22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altLang="ja-JP" sz="2200" dirty="0">
                <a:latin typeface="Poppins" panose="00000500000000000000" pitchFamily="2" charset="0"/>
                <a:cs typeface="Poppins" panose="00000500000000000000" pitchFamily="2" charset="0"/>
              </a:rPr>
              <a:t>customer needs, increase the ratio of MIT.</a:t>
            </a:r>
          </a:p>
          <a:p>
            <a:pPr marL="0" indent="0">
              <a:buNone/>
            </a:pPr>
            <a:endParaRPr lang="en-US" altLang="ja-JP" sz="19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6E71CD1-3694-4606-9330-51AE413D17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/>
              <a:t>www.simula.com.tw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C7E452F-929A-468D-8932-220D2D26C3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06D88D-B2A0-404B-B9D3-C0A812A24EA7}" type="slidenum">
              <a:rPr lang="en-US" altLang="zh-TW" smtClean="0"/>
              <a:pPr/>
              <a:t>12</a:t>
            </a:fld>
            <a:endParaRPr lang="en-US" altLang="zh-TW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251520" y="92075"/>
            <a:ext cx="590388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Gill Sans MT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Gill Sans MT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Gill Sans MT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Gill Sans MT" pitchFamily="34" charset="0"/>
                <a:ea typeface="微軟正黑體" pitchFamily="34" charset="-12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Century Gothic" pitchFamily="34" charset="0"/>
                <a:ea typeface="文鼎中黑" pitchFamily="49" charset="-12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Century Gothic" pitchFamily="34" charset="0"/>
                <a:ea typeface="文鼎中黑" pitchFamily="49" charset="-12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Century Gothic" pitchFamily="34" charset="0"/>
                <a:ea typeface="文鼎中黑" pitchFamily="49" charset="-12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Century Gothic" pitchFamily="34" charset="0"/>
                <a:ea typeface="文鼎中黑" pitchFamily="49" charset="-120"/>
              </a:defRPr>
            </a:lvl9pPr>
          </a:lstStyle>
          <a:p>
            <a:pPr>
              <a:lnSpc>
                <a:spcPct val="105000"/>
              </a:lnSpc>
              <a:spcBef>
                <a:spcPts val="1200"/>
              </a:spcBef>
              <a:spcAft>
                <a:spcPct val="20000"/>
              </a:spcAft>
            </a:pPr>
            <a:r>
              <a:rPr lang="en-US" altLang="zh-TW" sz="2800" b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Business Update</a:t>
            </a:r>
          </a:p>
        </p:txBody>
      </p:sp>
    </p:spTree>
    <p:extLst>
      <p:ext uri="{BB962C8B-B14F-4D97-AF65-F5344CB8AC3E}">
        <p14:creationId xmlns:p14="http://schemas.microsoft.com/office/powerpoint/2010/main" val="23995634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60573B4A-7B5F-4037-A7D1-6852AADCD63A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397301" y="1052736"/>
            <a:ext cx="8516938" cy="5892105"/>
          </a:xfrm>
        </p:spPr>
        <p:txBody>
          <a:bodyPr/>
          <a:lstStyle/>
          <a:p>
            <a:r>
              <a:rPr kumimoji="1" lang="en-US" altLang="ja-JP" sz="2200" dirty="0">
                <a:latin typeface="Poppins" panose="00000500000000000000" pitchFamily="2" charset="0"/>
                <a:cs typeface="Poppins" panose="00000500000000000000" pitchFamily="2" charset="0"/>
              </a:rPr>
              <a:t>In response to tariffs and customer’s needs, continuously increase the ratio of MIT.</a:t>
            </a:r>
          </a:p>
          <a:p>
            <a:pPr marL="0" indent="0">
              <a:buNone/>
            </a:pPr>
            <a:endParaRPr kumimoji="1" lang="en-US" altLang="ja-JP" sz="2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kumimoji="1" lang="en-US" altLang="ja-JP" sz="2200" dirty="0">
                <a:latin typeface="Poppins" panose="00000500000000000000" pitchFamily="2" charset="0"/>
                <a:cs typeface="Poppins" panose="00000500000000000000" pitchFamily="2" charset="0"/>
              </a:rPr>
              <a:t>By semi-automating production in Taiwan and increasing the ratio of MIT, we will be able to increase production capacity and secure more orders for automotive cable business.</a:t>
            </a:r>
          </a:p>
          <a:p>
            <a:endParaRPr kumimoji="1" lang="en-US" altLang="ja-JP" sz="2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kumimoji="1" lang="en-US" altLang="ja-JP" sz="2200" dirty="0">
                <a:latin typeface="Poppins" panose="00000500000000000000" pitchFamily="2" charset="0"/>
                <a:cs typeface="Poppins" panose="00000500000000000000" pitchFamily="2" charset="0"/>
              </a:rPr>
              <a:t>Evaluate connector automation solution to reduce cost and supply to contracted manufacturer locally.</a:t>
            </a:r>
          </a:p>
          <a:p>
            <a:endParaRPr kumimoji="1" lang="en-US" altLang="ja-JP" sz="2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kumimoji="1" lang="en-US" altLang="ja-JP" sz="2200" dirty="0">
                <a:latin typeface="Poppins" panose="00000500000000000000" pitchFamily="2" charset="0"/>
                <a:cs typeface="Poppins" panose="00000500000000000000" pitchFamily="2" charset="0"/>
              </a:rPr>
              <a:t>Accelerate self-development and M&amp;A of high-frequency cables to capture the market trend aligned with the Group's resources.</a:t>
            </a:r>
          </a:p>
          <a:p>
            <a:pPr marL="0" indent="0">
              <a:buNone/>
            </a:pPr>
            <a:endParaRPr kumimoji="1" lang="en-US" altLang="ja-JP" sz="19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6E71CD1-3694-4606-9330-51AE413D17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/>
              <a:t>www.simula.com.tw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C7E452F-929A-468D-8932-220D2D26C3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06D88D-B2A0-404B-B9D3-C0A812A24EA7}" type="slidenum">
              <a:rPr lang="en-US" altLang="zh-TW" smtClean="0"/>
              <a:pPr/>
              <a:t>13</a:t>
            </a:fld>
            <a:endParaRPr lang="en-US" altLang="zh-TW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251520" y="81565"/>
            <a:ext cx="590388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Gill Sans MT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Gill Sans MT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Gill Sans MT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Gill Sans MT" pitchFamily="34" charset="0"/>
                <a:ea typeface="微軟正黑體" pitchFamily="34" charset="-12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Century Gothic" pitchFamily="34" charset="0"/>
                <a:ea typeface="文鼎中黑" pitchFamily="49" charset="-12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Century Gothic" pitchFamily="34" charset="0"/>
                <a:ea typeface="文鼎中黑" pitchFamily="49" charset="-12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Century Gothic" pitchFamily="34" charset="0"/>
                <a:ea typeface="文鼎中黑" pitchFamily="49" charset="-12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Century Gothic" pitchFamily="34" charset="0"/>
                <a:ea typeface="文鼎中黑" pitchFamily="49" charset="-120"/>
              </a:defRPr>
            </a:lvl9pPr>
          </a:lstStyle>
          <a:p>
            <a:pPr>
              <a:lnSpc>
                <a:spcPct val="105000"/>
              </a:lnSpc>
              <a:spcBef>
                <a:spcPts val="1200"/>
              </a:spcBef>
              <a:spcAft>
                <a:spcPct val="20000"/>
              </a:spcAft>
            </a:pPr>
            <a:r>
              <a:rPr lang="en-US" altLang="zh-TW" sz="2800" b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Outlook</a:t>
            </a:r>
          </a:p>
        </p:txBody>
      </p:sp>
    </p:spTree>
    <p:extLst>
      <p:ext uri="{BB962C8B-B14F-4D97-AF65-F5344CB8AC3E}">
        <p14:creationId xmlns:p14="http://schemas.microsoft.com/office/powerpoint/2010/main" val="93460594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85CF3AB0-D78E-437B-A306-92FF53D827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225" y="1231897"/>
            <a:ext cx="7125309" cy="5282431"/>
          </a:xfrm>
          <a:prstGeom prst="rect">
            <a:avLst/>
          </a:prstGeom>
        </p:spPr>
      </p:pic>
      <p:sp>
        <p:nvSpPr>
          <p:cNvPr id="4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dirty="0">
                <a:ea typeface="新細明體" charset="-120"/>
              </a:rPr>
              <a:t>www.simulatechnology.com</a:t>
            </a: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9A66D0-8098-4820-9ABE-D22D1083F379}" type="slidenum">
              <a:rPr lang="en-US" altLang="zh-TW"/>
              <a:pPr/>
              <a:t>14</a:t>
            </a:fld>
            <a:endParaRPr lang="en-US" altLang="zh-TW" dirty="0"/>
          </a:p>
        </p:txBody>
      </p:sp>
      <p:sp>
        <p:nvSpPr>
          <p:cNvPr id="80388" name="Rectangle 1540"/>
          <p:cNvSpPr>
            <a:spLocks noChangeArrowheads="1"/>
          </p:cNvSpPr>
          <p:nvPr/>
        </p:nvSpPr>
        <p:spPr bwMode="auto">
          <a:xfrm>
            <a:off x="-72516" y="973349"/>
            <a:ext cx="5778103" cy="7109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endParaRPr lang="zh-TW" alt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endParaRPr lang="zh-TW" altLang="en-US" sz="21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9787" y="959946"/>
            <a:ext cx="1712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chemeClr val="bg1"/>
                </a:solidFill>
              </a:rPr>
              <a:t>P&amp;L - MoM</a:t>
            </a:r>
            <a:endParaRPr lang="zh-TW" altLang="en-US" sz="2400" dirty="0">
              <a:solidFill>
                <a:schemeClr val="bg1"/>
              </a:solidFill>
            </a:endParaRPr>
          </a:p>
        </p:txBody>
      </p:sp>
      <p:sp>
        <p:nvSpPr>
          <p:cNvPr id="10" name="內容版面配置區 7"/>
          <p:cNvSpPr txBox="1">
            <a:spLocks/>
          </p:cNvSpPr>
          <p:nvPr/>
        </p:nvSpPr>
        <p:spPr>
          <a:xfrm>
            <a:off x="-828600" y="2503691"/>
            <a:ext cx="8370484" cy="381642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標楷體" pitchFamily="65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標楷體" pitchFamily="65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標楷體" pitchFamily="65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標楷體" pitchFamily="65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標楷體" pitchFamily="65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US" altLang="zh-TW" sz="3200" b="1" dirty="0"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Q</a:t>
            </a:r>
            <a:r>
              <a:rPr lang="zh-TW" altLang="en-US" sz="3200" b="1" dirty="0"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 </a:t>
            </a:r>
            <a:r>
              <a:rPr lang="en-US" altLang="zh-TW" sz="3200" b="1" dirty="0"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&amp;</a:t>
            </a:r>
            <a:r>
              <a:rPr lang="zh-TW" altLang="en-US" sz="3200" b="1" dirty="0"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 </a:t>
            </a:r>
            <a:r>
              <a:rPr lang="en-US" altLang="zh-TW" sz="3200" b="1" dirty="0"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A</a:t>
            </a:r>
          </a:p>
          <a:p>
            <a:pPr marL="0" indent="0" algn="ctr">
              <a:buNone/>
            </a:pPr>
            <a:endParaRPr lang="en-US" altLang="zh-TW" sz="3200" dirty="0">
              <a:solidFill>
                <a:srgbClr val="332840"/>
              </a:solidFill>
              <a:latin typeface="Noto Sans TC" panose="020B0500000000000000" pitchFamily="34" charset="-120"/>
              <a:ea typeface="Noto Sans TC" panose="020B0500000000000000" pitchFamily="34" charset="-120"/>
              <a:cs typeface="Poppins Regular" panose="00000500000000000000" pitchFamily="2" charset="0"/>
            </a:endParaRPr>
          </a:p>
          <a:p>
            <a:pPr marL="0" indent="0" algn="ctr">
              <a:buNone/>
            </a:pPr>
            <a:endParaRPr lang="en-US" altLang="zh-TW" sz="1200" kern="0" dirty="0">
              <a:latin typeface="Poppins Regular" panose="00000500000000000000" pitchFamily="2" charset="0"/>
              <a:ea typeface="Noto Sans TC" panose="020B0500000000000000" pitchFamily="34" charset="-120"/>
              <a:cs typeface="Poppins Regular" panose="00000500000000000000" pitchFamily="2" charset="0"/>
            </a:endParaRPr>
          </a:p>
          <a:p>
            <a:endParaRPr lang="en-US" altLang="zh-TW" sz="1200" kern="0" dirty="0"/>
          </a:p>
          <a:p>
            <a:endParaRPr lang="zh-TW" altLang="en-US" sz="1200" kern="0" dirty="0"/>
          </a:p>
        </p:txBody>
      </p:sp>
    </p:spTree>
    <p:extLst>
      <p:ext uri="{BB962C8B-B14F-4D97-AF65-F5344CB8AC3E}">
        <p14:creationId xmlns:p14="http://schemas.microsoft.com/office/powerpoint/2010/main" val="105563177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7529" y="1340768"/>
            <a:ext cx="8765510" cy="4471044"/>
          </a:xfrm>
        </p:spPr>
        <p:txBody>
          <a:bodyPr/>
          <a:lstStyle/>
          <a:p>
            <a:pPr marL="0" indent="0">
              <a:buNone/>
            </a:pPr>
            <a:endParaRPr lang="en-US" altLang="zh-TW" sz="1350" dirty="0">
              <a:latin typeface="Gill Sans MT" panose="020B0502020104020203" pitchFamily="34" charset="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800" b="1" dirty="0"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1</a:t>
            </a:r>
            <a:r>
              <a:rPr lang="zh-TW" altLang="en-US" sz="2800" b="1" dirty="0">
                <a:latin typeface="Noto Sans TC" panose="020B0500000000000000" pitchFamily="34" charset="-120"/>
                <a:ea typeface="Noto Sans TC" panose="020B0500000000000000" pitchFamily="34" charset="-120"/>
                <a:cs typeface="Poppins Regular" panose="00000500000000000000" pitchFamily="2" charset="0"/>
              </a:rPr>
              <a:t>、</a:t>
            </a:r>
            <a:r>
              <a:rPr lang="en-US" altLang="zh-TW" sz="2800" b="1" dirty="0"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Company Profile</a:t>
            </a:r>
          </a:p>
          <a:p>
            <a:pPr marL="0" indent="0">
              <a:buNone/>
            </a:pPr>
            <a:endParaRPr lang="en-US" altLang="zh-TW" sz="2800" b="1" dirty="0">
              <a:latin typeface="Poppins" panose="00000500000000000000" pitchFamily="2" charset="0"/>
              <a:ea typeface="Noto Sans TC" panose="020B0500000000000000" pitchFamily="34" charset="-120"/>
              <a:cs typeface="Poppins" panose="00000500000000000000" pitchFamily="2" charset="0"/>
            </a:endParaRPr>
          </a:p>
          <a:p>
            <a:pPr marL="0" indent="0">
              <a:buNone/>
            </a:pPr>
            <a:r>
              <a:rPr lang="en-US" altLang="zh-TW" sz="2800" b="1" dirty="0"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2</a:t>
            </a:r>
            <a:r>
              <a:rPr lang="zh-TW" altLang="en-US" sz="2800" b="1" dirty="0"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、</a:t>
            </a:r>
            <a:r>
              <a:rPr lang="en-US" altLang="zh-TW" sz="2800" b="1" dirty="0"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2024</a:t>
            </a:r>
            <a:r>
              <a:rPr lang="zh-TW" altLang="en-US" sz="2800" b="1" dirty="0"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 </a:t>
            </a:r>
            <a:r>
              <a:rPr lang="en-US" altLang="zh-TW" sz="2800" b="1" dirty="0"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Q3 Financial Results</a:t>
            </a:r>
          </a:p>
          <a:p>
            <a:pPr marL="0" indent="0">
              <a:buNone/>
            </a:pPr>
            <a:endParaRPr lang="en-US" altLang="zh-TW" sz="2800" b="1" dirty="0">
              <a:latin typeface="Poppins" panose="00000500000000000000" pitchFamily="2" charset="0"/>
              <a:ea typeface="Noto Sans TC" panose="020B0500000000000000" pitchFamily="34" charset="-120"/>
              <a:cs typeface="Poppins" panose="00000500000000000000" pitchFamily="2" charset="0"/>
            </a:endParaRPr>
          </a:p>
          <a:p>
            <a:pPr marL="0" indent="0">
              <a:buNone/>
            </a:pPr>
            <a:r>
              <a:rPr lang="en-US" altLang="zh-TW" sz="2800" b="1" dirty="0"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3</a:t>
            </a:r>
            <a:r>
              <a:rPr lang="zh-TW" altLang="en-US" sz="2800" b="1" dirty="0"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、</a:t>
            </a:r>
            <a:r>
              <a:rPr lang="en-US" altLang="zh-TW" sz="2800" b="1" dirty="0"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Business Update and Outlook</a:t>
            </a:r>
          </a:p>
          <a:p>
            <a:pPr marL="0" indent="0">
              <a:buNone/>
            </a:pPr>
            <a:endParaRPr lang="en-US" altLang="zh-TW" sz="2800" b="1" dirty="0">
              <a:latin typeface="Poppins" panose="00000500000000000000" pitchFamily="2" charset="0"/>
              <a:ea typeface="Noto Sans TC" panose="020B0500000000000000" pitchFamily="34" charset="-120"/>
              <a:cs typeface="Poppins" panose="00000500000000000000" pitchFamily="2" charset="0"/>
            </a:endParaRPr>
          </a:p>
          <a:p>
            <a:pPr marL="0" indent="0">
              <a:buNone/>
            </a:pPr>
            <a:r>
              <a:rPr lang="en-US" altLang="zh-TW" sz="2800" b="1" dirty="0"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4</a:t>
            </a:r>
            <a:r>
              <a:rPr lang="zh-TW" altLang="en-US" sz="2800" b="1" dirty="0"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、</a:t>
            </a:r>
            <a:r>
              <a:rPr lang="en-US" altLang="zh-TW" sz="2800" b="1" dirty="0"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Q</a:t>
            </a:r>
            <a:r>
              <a:rPr lang="zh-TW" altLang="en-US" sz="2800" b="1" dirty="0"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 </a:t>
            </a:r>
            <a:r>
              <a:rPr lang="en-US" altLang="zh-TW" sz="2800" b="1" dirty="0"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&amp;</a:t>
            </a:r>
            <a:r>
              <a:rPr lang="zh-TW" altLang="en-US" sz="2800" b="1" dirty="0"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 </a:t>
            </a:r>
            <a:r>
              <a:rPr lang="en-US" altLang="zh-TW" sz="2800" b="1" dirty="0"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A</a:t>
            </a:r>
          </a:p>
          <a:p>
            <a:pPr marL="0" indent="0">
              <a:buNone/>
            </a:pPr>
            <a:endParaRPr lang="en-US" altLang="zh-TW" sz="1350" dirty="0">
              <a:latin typeface="Gill Sans MT" panose="020B0502020104020203" pitchFamily="34" charset="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43F277-05C8-481B-A4DF-668C9E8F8B0F}" type="slidenum">
              <a:rPr lang="en-US" altLang="zh-TW" smtClean="0"/>
              <a:pPr/>
              <a:t>2</a:t>
            </a:fld>
            <a:endParaRPr lang="en-US" altLang="zh-TW" dirty="0"/>
          </a:p>
        </p:txBody>
      </p:sp>
      <p:sp>
        <p:nvSpPr>
          <p:cNvPr id="7" name="頁尾版面配置區 2">
            <a:extLst>
              <a:ext uri="{FF2B5EF4-FFF2-40B4-BE49-F238E27FC236}">
                <a16:creationId xmlns:a16="http://schemas.microsoft.com/office/drawing/2014/main" id="{E1F1180C-2FD8-4F2C-94A8-1D042E0E1D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23963" y="5769770"/>
            <a:ext cx="1685925" cy="161925"/>
          </a:xfrm>
        </p:spPr>
        <p:txBody>
          <a:bodyPr/>
          <a:lstStyle/>
          <a:p>
            <a:r>
              <a:rPr lang="en-US" altLang="zh-TW" dirty="0">
                <a:ea typeface="新細明體" charset="-120"/>
              </a:rPr>
              <a:t>www.simulatechnology.com</a:t>
            </a:r>
          </a:p>
        </p:txBody>
      </p:sp>
      <p:sp>
        <p:nvSpPr>
          <p:cNvPr id="2" name="矩形 1"/>
          <p:cNvSpPr/>
          <p:nvPr/>
        </p:nvSpPr>
        <p:spPr>
          <a:xfrm>
            <a:off x="167529" y="159864"/>
            <a:ext cx="1643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chemeClr val="bg1"/>
                </a:solidFill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Agenda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3"/>
          </p:nvPr>
        </p:nvSpPr>
        <p:spPr>
          <a:xfrm>
            <a:off x="211039" y="1124744"/>
            <a:ext cx="8681441" cy="5040560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1800" dirty="0">
                <a:latin typeface="Poppins" panose="00000500000000000000" pitchFamily="2" charset="0"/>
                <a:cs typeface="Poppins" panose="00000500000000000000" pitchFamily="2" charset="0"/>
              </a:rPr>
              <a:t>We have made forward-looking statements in the presentation. Our</a:t>
            </a:r>
            <a:br>
              <a:rPr lang="en-US" altLang="zh-TW" sz="1800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altLang="zh-TW" sz="1800" dirty="0">
                <a:latin typeface="Poppins" panose="00000500000000000000" pitchFamily="2" charset="0"/>
                <a:cs typeface="Poppins" panose="00000500000000000000" pitchFamily="2" charset="0"/>
              </a:rPr>
              <a:t>forward-looking statements contain information regarding, among other</a:t>
            </a:r>
            <a:br>
              <a:rPr lang="en-US" altLang="zh-TW" sz="1800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altLang="zh-TW" sz="1800" dirty="0">
                <a:latin typeface="Poppins" panose="00000500000000000000" pitchFamily="2" charset="0"/>
                <a:cs typeface="Poppins" panose="00000500000000000000" pitchFamily="2" charset="0"/>
              </a:rPr>
              <a:t>things, our financial conditions, future expansion plans and business</a:t>
            </a:r>
            <a:br>
              <a:rPr lang="en-US" altLang="zh-TW" sz="1800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altLang="zh-TW" sz="1800" dirty="0">
                <a:latin typeface="Poppins" panose="00000500000000000000" pitchFamily="2" charset="0"/>
                <a:cs typeface="Poppins" panose="00000500000000000000" pitchFamily="2" charset="0"/>
              </a:rPr>
              <a:t>strategies. We have based these forward-looking statements on our</a:t>
            </a:r>
            <a:br>
              <a:rPr lang="en-US" altLang="zh-TW" sz="1800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altLang="zh-TW" sz="1800" dirty="0">
                <a:latin typeface="Poppins" panose="00000500000000000000" pitchFamily="2" charset="0"/>
                <a:cs typeface="Poppins" panose="00000500000000000000" pitchFamily="2" charset="0"/>
              </a:rPr>
              <a:t>current expectations and projections about future events. Although we</a:t>
            </a:r>
            <a:br>
              <a:rPr lang="en-US" altLang="zh-TW" sz="1800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altLang="zh-TW" sz="1800" dirty="0">
                <a:latin typeface="Poppins" panose="00000500000000000000" pitchFamily="2" charset="0"/>
                <a:cs typeface="Poppins" panose="00000500000000000000" pitchFamily="2" charset="0"/>
              </a:rPr>
              <a:t>believe that these expectations and projections are reasonable, such</a:t>
            </a:r>
            <a:br>
              <a:rPr lang="en-US" altLang="zh-TW" sz="1800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altLang="zh-TW" sz="1800" dirty="0">
                <a:latin typeface="Poppins" panose="00000500000000000000" pitchFamily="2" charset="0"/>
                <a:cs typeface="Poppins" panose="00000500000000000000" pitchFamily="2" charset="0"/>
              </a:rPr>
              <a:t>forward-looking statements are inherently subject to risks, uncertainties,</a:t>
            </a:r>
            <a:br>
              <a:rPr lang="en-US" altLang="zh-TW" sz="1800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altLang="zh-TW" sz="1800" dirty="0">
                <a:latin typeface="Poppins" panose="00000500000000000000" pitchFamily="2" charset="0"/>
                <a:cs typeface="Poppins" panose="00000500000000000000" pitchFamily="2" charset="0"/>
              </a:rPr>
              <a:t>and assumptions about us.</a:t>
            </a:r>
          </a:p>
          <a:p>
            <a:pPr marL="0" indent="0">
              <a:buNone/>
            </a:pPr>
            <a:br>
              <a:rPr lang="en-US" altLang="zh-TW" sz="1800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altLang="zh-TW" sz="1800" dirty="0">
                <a:latin typeface="Poppins" panose="00000500000000000000" pitchFamily="2" charset="0"/>
                <a:cs typeface="Poppins" panose="00000500000000000000" pitchFamily="2" charset="0"/>
              </a:rPr>
              <a:t>We undertake no obligation to publicly update or revise any forward-</a:t>
            </a:r>
            <a:br>
              <a:rPr lang="en-US" altLang="zh-TW" sz="1800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altLang="zh-TW" sz="1800" dirty="0">
                <a:latin typeface="Poppins" panose="00000500000000000000" pitchFamily="2" charset="0"/>
                <a:cs typeface="Poppins" panose="00000500000000000000" pitchFamily="2" charset="0"/>
              </a:rPr>
              <a:t>looking statements whether as a result of new information, future events</a:t>
            </a:r>
            <a:br>
              <a:rPr lang="en-US" altLang="zh-TW" sz="1800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altLang="zh-TW" sz="1800" dirty="0">
                <a:latin typeface="Poppins" panose="00000500000000000000" pitchFamily="2" charset="0"/>
                <a:cs typeface="Poppins" panose="00000500000000000000" pitchFamily="2" charset="0"/>
              </a:rPr>
              <a:t>or otherwise. In light of these risks, uncertainties and assumptions, the</a:t>
            </a:r>
            <a:br>
              <a:rPr lang="en-US" altLang="zh-TW" sz="1800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altLang="zh-TW" sz="1800" dirty="0">
                <a:latin typeface="Poppins" panose="00000500000000000000" pitchFamily="2" charset="0"/>
                <a:cs typeface="Poppins" panose="00000500000000000000" pitchFamily="2" charset="0"/>
              </a:rPr>
              <a:t>forward-looking events might not occur and our actual results could</a:t>
            </a:r>
            <a:br>
              <a:rPr lang="en-US" altLang="zh-TW" sz="1800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altLang="zh-TW" sz="1800" dirty="0">
                <a:latin typeface="Poppins" panose="00000500000000000000" pitchFamily="2" charset="0"/>
                <a:cs typeface="Poppins" panose="00000500000000000000" pitchFamily="2" charset="0"/>
              </a:rPr>
              <a:t>differ materially from those anticipated in these forward-looking</a:t>
            </a:r>
            <a:br>
              <a:rPr lang="en-US" altLang="zh-TW" sz="1800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altLang="zh-TW" sz="1800" dirty="0">
                <a:latin typeface="Poppins" panose="00000500000000000000" pitchFamily="2" charset="0"/>
                <a:cs typeface="Poppins" panose="00000500000000000000" pitchFamily="2" charset="0"/>
              </a:rPr>
              <a:t>statements.</a:t>
            </a:r>
            <a:br>
              <a:rPr lang="en-US" altLang="zh-TW" sz="1800" dirty="0"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zh-TW" altLang="en-US" sz="1800" dirty="0">
              <a:solidFill>
                <a:srgbClr val="351330"/>
              </a:solidFill>
              <a:latin typeface="Poppins" panose="00000500000000000000" pitchFamily="2" charset="0"/>
              <a:ea typeface="Noto Sans TC" panose="020B0500000000000000" pitchFamily="34" charset="-120"/>
              <a:cs typeface="Poppins" panose="00000500000000000000" pitchFamily="2" charset="0"/>
            </a:endParaRPr>
          </a:p>
        </p:txBody>
      </p:sp>
      <p:sp>
        <p:nvSpPr>
          <p:cNvPr id="4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dirty="0">
                <a:ea typeface="新細明體" charset="-120"/>
              </a:rPr>
              <a:t>www.simulatechnology.com</a:t>
            </a: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B8A048-EF1C-4DC7-BB07-210AFE3810CA}" type="slidenum">
              <a:rPr lang="en-US" altLang="zh-TW"/>
              <a:pPr/>
              <a:t>3</a:t>
            </a:fld>
            <a:endParaRPr lang="en-US" altLang="zh-TW" dirty="0"/>
          </a:p>
        </p:txBody>
      </p:sp>
      <p:sp>
        <p:nvSpPr>
          <p:cNvPr id="2" name="矩形 1"/>
          <p:cNvSpPr/>
          <p:nvPr/>
        </p:nvSpPr>
        <p:spPr>
          <a:xfrm>
            <a:off x="251940" y="221284"/>
            <a:ext cx="36744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Safe Harbor Notice</a:t>
            </a:r>
            <a:endParaRPr lang="zh-TW" altLang="en-US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dirty="0">
                <a:ea typeface="新細明體" charset="-120"/>
              </a:rPr>
              <a:t>www.simulatechnology.com</a:t>
            </a: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9A66D0-8098-4820-9ABE-D22D1083F379}" type="slidenum">
              <a:rPr lang="en-US" altLang="zh-TW"/>
              <a:pPr/>
              <a:t>4</a:t>
            </a:fld>
            <a:endParaRPr lang="en-US" altLang="zh-TW" dirty="0"/>
          </a:p>
        </p:txBody>
      </p:sp>
      <p:sp>
        <p:nvSpPr>
          <p:cNvPr id="80388" name="Rectangle 1540"/>
          <p:cNvSpPr>
            <a:spLocks noChangeArrowheads="1"/>
          </p:cNvSpPr>
          <p:nvPr/>
        </p:nvSpPr>
        <p:spPr bwMode="auto">
          <a:xfrm>
            <a:off x="-72516" y="973349"/>
            <a:ext cx="5778103" cy="7109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endParaRPr lang="zh-TW" alt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endParaRPr lang="zh-TW" altLang="en-US" sz="21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9787" y="959946"/>
            <a:ext cx="1712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chemeClr val="bg1"/>
                </a:solidFill>
              </a:rPr>
              <a:t>P&amp;L - MoM</a:t>
            </a:r>
            <a:endParaRPr lang="zh-TW" altLang="en-US" sz="2400" dirty="0">
              <a:solidFill>
                <a:schemeClr val="bg1"/>
              </a:solidFill>
            </a:endParaRPr>
          </a:p>
        </p:txBody>
      </p:sp>
      <p:sp>
        <p:nvSpPr>
          <p:cNvPr id="10" name="內容版面配置區 7"/>
          <p:cNvSpPr txBox="1">
            <a:spLocks/>
          </p:cNvSpPr>
          <p:nvPr/>
        </p:nvSpPr>
        <p:spPr>
          <a:xfrm>
            <a:off x="143607" y="2348880"/>
            <a:ext cx="8730524" cy="345638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標楷體" pitchFamily="65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標楷體" pitchFamily="65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標楷體" pitchFamily="65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標楷體" pitchFamily="65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標楷體" pitchFamily="65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US" altLang="zh-TW" sz="3600" b="1" dirty="0"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Company Profile</a:t>
            </a:r>
          </a:p>
          <a:p>
            <a:pPr marL="0" indent="0" algn="ctr">
              <a:buNone/>
            </a:pPr>
            <a:endParaRPr lang="en-US" altLang="zh-TW" sz="3200" kern="0" dirty="0">
              <a:solidFill>
                <a:srgbClr val="332840"/>
              </a:solidFill>
              <a:latin typeface="Noto Sans TC" panose="020B0500000000000000" pitchFamily="34" charset="-120"/>
              <a:ea typeface="Noto Sans TC" panose="020B0500000000000000" pitchFamily="34" charset="-120"/>
              <a:cs typeface="Poppins" panose="00000500000000000000" pitchFamily="2" charset="0"/>
            </a:endParaRPr>
          </a:p>
          <a:p>
            <a:pPr marL="0" indent="0" algn="ctr">
              <a:buNone/>
            </a:pPr>
            <a:r>
              <a:rPr lang="en-US" altLang="zh-TW" sz="2400" b="1" dirty="0"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President JY HU</a:t>
            </a:r>
            <a:endParaRPr lang="en-US" altLang="zh-TW" sz="2400" b="1" dirty="0"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  <a:p>
            <a:endParaRPr lang="en-US" altLang="zh-TW" sz="1200" kern="0" dirty="0">
              <a:latin typeface="Poppins Regular" panose="00000500000000000000" pitchFamily="2" charset="0"/>
              <a:ea typeface="Noto Sans TC" panose="020B0500000000000000" pitchFamily="34" charset="-120"/>
              <a:cs typeface="Poppins Regular" panose="00000500000000000000" pitchFamily="2" charset="0"/>
            </a:endParaRPr>
          </a:p>
          <a:p>
            <a:endParaRPr lang="en-US" altLang="zh-TW" sz="1200" kern="0" dirty="0"/>
          </a:p>
          <a:p>
            <a:endParaRPr lang="zh-TW" altLang="en-US" sz="1200" kern="0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hape 760"/>
          <p:cNvSpPr>
            <a:spLocks noChangeArrowheads="1"/>
          </p:cNvSpPr>
          <p:nvPr/>
        </p:nvSpPr>
        <p:spPr bwMode="auto">
          <a:xfrm>
            <a:off x="251520" y="1052736"/>
            <a:ext cx="2479738" cy="4908575"/>
          </a:xfrm>
          <a:prstGeom prst="rect">
            <a:avLst/>
          </a:prstGeom>
          <a:solidFill>
            <a:schemeClr val="accent5">
              <a:lumMod val="40000"/>
              <a:lumOff val="60000"/>
              <a:alpha val="27058"/>
            </a:schemeClr>
          </a:solidFill>
          <a:ln>
            <a:noFill/>
          </a:ln>
        </p:spPr>
        <p:txBody>
          <a:bodyPr lIns="0" tIns="0" rIns="0" bIns="0"/>
          <a:lstStyle>
            <a:lvl1pPr>
              <a:defRPr sz="2400">
                <a:solidFill>
                  <a:srgbClr val="3A126C"/>
                </a:solidFill>
                <a:latin typeface="Gill Sans MT" charset="0"/>
                <a:sym typeface="Gill Sans MT" charset="0"/>
              </a:defRPr>
            </a:lvl1pPr>
            <a:lvl2pPr marL="37931725" indent="-37474525">
              <a:defRPr sz="2400">
                <a:solidFill>
                  <a:srgbClr val="3A126C"/>
                </a:solidFill>
                <a:latin typeface="Gill Sans MT" charset="0"/>
                <a:sym typeface="Gill Sans MT" charset="0"/>
              </a:defRPr>
            </a:lvl2pPr>
            <a:lvl3pPr marL="1066800" indent="-228600">
              <a:defRPr sz="2400">
                <a:solidFill>
                  <a:srgbClr val="3A126C"/>
                </a:solidFill>
                <a:latin typeface="Gill Sans MT" charset="0"/>
                <a:sym typeface="Gill Sans MT" charset="0"/>
              </a:defRPr>
            </a:lvl3pPr>
            <a:lvl4pPr marL="1524000" indent="-228600">
              <a:defRPr sz="2400">
                <a:solidFill>
                  <a:srgbClr val="3A126C"/>
                </a:solidFill>
                <a:latin typeface="Gill Sans MT" charset="0"/>
                <a:sym typeface="Gill Sans MT" charset="0"/>
              </a:defRPr>
            </a:lvl4pPr>
            <a:lvl5pPr marL="1981200" indent="-228600">
              <a:defRPr sz="2400">
                <a:solidFill>
                  <a:srgbClr val="3A126C"/>
                </a:solidFill>
                <a:latin typeface="Gill Sans MT" charset="0"/>
                <a:sym typeface="Gill Sans MT" charset="0"/>
              </a:defRPr>
            </a:lvl5pPr>
            <a:lvl6pPr marL="24384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A126C"/>
                </a:solidFill>
                <a:latin typeface="Gill Sans MT" charset="0"/>
                <a:sym typeface="Gill Sans MT" charset="0"/>
              </a:defRPr>
            </a:lvl6pPr>
            <a:lvl7pPr marL="2895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A126C"/>
                </a:solidFill>
                <a:latin typeface="Gill Sans MT" charset="0"/>
                <a:sym typeface="Gill Sans MT" charset="0"/>
              </a:defRPr>
            </a:lvl7pPr>
            <a:lvl8pPr marL="3352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A126C"/>
                </a:solidFill>
                <a:latin typeface="Gill Sans MT" charset="0"/>
                <a:sym typeface="Gill Sans MT" charset="0"/>
              </a:defRPr>
            </a:lvl8pPr>
            <a:lvl9pPr marL="3810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A126C"/>
                </a:solidFill>
                <a:latin typeface="Gill Sans MT" charset="0"/>
                <a:sym typeface="Gill Sans MT" charset="0"/>
              </a:defRPr>
            </a:lvl9pPr>
          </a:lstStyle>
          <a:p>
            <a:pPr algn="ctr" eaLnBrk="1" hangingPunct="1"/>
            <a:endParaRPr lang="zh-TW" altLang="zh-TW" sz="3150">
              <a:solidFill>
                <a:srgbClr val="9887AD"/>
              </a:solidFill>
              <a:latin typeface="Gill Sans MT" panose="020B0502020104020203" pitchFamily="34" charset="0"/>
              <a:ea typeface="微軟正黑體" panose="020B0604030504040204" pitchFamily="34" charset="-120"/>
            </a:endParaRPr>
          </a:p>
        </p:txBody>
      </p:sp>
      <p:sp>
        <p:nvSpPr>
          <p:cNvPr id="44035" name="Shape 761"/>
          <p:cNvSpPr>
            <a:spLocks noGrp="1"/>
          </p:cNvSpPr>
          <p:nvPr>
            <p:ph type="title" idx="4294967295"/>
          </p:nvPr>
        </p:nvSpPr>
        <p:spPr bwMode="auto">
          <a:xfrm>
            <a:off x="2919068" y="1420191"/>
            <a:ext cx="5757388" cy="20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zh-TW" sz="1600" b="1" dirty="0">
                <a:solidFill>
                  <a:srgbClr val="002060"/>
                </a:solidFill>
                <a:latin typeface="Poppins" panose="00000500000000000000" pitchFamily="2" charset="0"/>
                <a:ea typeface="微軟正黑體" panose="020B0604030504040204" pitchFamily="34" charset="-120"/>
                <a:cs typeface="Poppins" panose="00000500000000000000" pitchFamily="2" charset="0"/>
              </a:rPr>
              <a:t>From</a:t>
            </a:r>
            <a:r>
              <a:rPr lang="zh-TW" altLang="en-US" sz="1600" b="1" dirty="0">
                <a:solidFill>
                  <a:srgbClr val="002060"/>
                </a:solidFill>
                <a:latin typeface="Poppins" panose="00000500000000000000" pitchFamily="2" charset="0"/>
                <a:ea typeface="微軟正黑體" panose="020B0604030504040204" pitchFamily="34" charset="-120"/>
                <a:cs typeface="Poppins" panose="00000500000000000000" pitchFamily="2" charset="0"/>
              </a:rPr>
              <a:t> </a:t>
            </a:r>
            <a:r>
              <a:rPr lang="en-US" altLang="zh-TW" sz="1600" b="1" dirty="0">
                <a:solidFill>
                  <a:srgbClr val="002060"/>
                </a:solidFill>
                <a:latin typeface="Poppins" panose="00000500000000000000" pitchFamily="2" charset="0"/>
                <a:ea typeface="微軟正黑體" panose="020B0604030504040204" pitchFamily="34" charset="-120"/>
                <a:cs typeface="Poppins" panose="00000500000000000000" pitchFamily="2" charset="0"/>
              </a:rPr>
              <a:t>parts to Key components and to Solution Provider</a:t>
            </a:r>
            <a:endParaRPr lang="zh-TW" altLang="en-US" sz="1600" b="1" dirty="0">
              <a:solidFill>
                <a:srgbClr val="002060"/>
              </a:solidFill>
              <a:latin typeface="Poppins" panose="00000500000000000000" pitchFamily="2" charset="0"/>
              <a:ea typeface="Noto Sans TC" panose="020B0500000000000000" pitchFamily="34" charset="-120"/>
              <a:cs typeface="Poppins" panose="00000500000000000000" pitchFamily="2" charset="0"/>
            </a:endParaRPr>
          </a:p>
        </p:txBody>
      </p:sp>
      <p:sp>
        <p:nvSpPr>
          <p:cNvPr id="44039" name="Shape 767"/>
          <p:cNvSpPr>
            <a:spLocks noChangeArrowheads="1"/>
          </p:cNvSpPr>
          <p:nvPr/>
        </p:nvSpPr>
        <p:spPr bwMode="auto">
          <a:xfrm>
            <a:off x="2972563" y="1813752"/>
            <a:ext cx="5559877" cy="233910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marL="182563" indent="-182563">
              <a:defRPr sz="2400">
                <a:solidFill>
                  <a:srgbClr val="3A126C"/>
                </a:solidFill>
                <a:latin typeface="Gill Sans MT" charset="0"/>
                <a:sym typeface="Gill Sans MT" charset="0"/>
              </a:defRPr>
            </a:lvl1pPr>
            <a:lvl2pPr marL="37931725" indent="-37474525">
              <a:defRPr sz="2400">
                <a:solidFill>
                  <a:srgbClr val="3A126C"/>
                </a:solidFill>
                <a:latin typeface="Gill Sans MT" charset="0"/>
                <a:sym typeface="Gill Sans MT" charset="0"/>
              </a:defRPr>
            </a:lvl2pPr>
            <a:lvl3pPr marL="1066800" indent="-228600">
              <a:defRPr sz="2400">
                <a:solidFill>
                  <a:srgbClr val="3A126C"/>
                </a:solidFill>
                <a:latin typeface="Gill Sans MT" charset="0"/>
                <a:sym typeface="Gill Sans MT" charset="0"/>
              </a:defRPr>
            </a:lvl3pPr>
            <a:lvl4pPr marL="1524000" indent="-228600">
              <a:defRPr sz="2400">
                <a:solidFill>
                  <a:srgbClr val="3A126C"/>
                </a:solidFill>
                <a:latin typeface="Gill Sans MT" charset="0"/>
                <a:sym typeface="Gill Sans MT" charset="0"/>
              </a:defRPr>
            </a:lvl4pPr>
            <a:lvl5pPr marL="1981200" indent="-228600">
              <a:defRPr sz="2400">
                <a:solidFill>
                  <a:srgbClr val="3A126C"/>
                </a:solidFill>
                <a:latin typeface="Gill Sans MT" charset="0"/>
                <a:sym typeface="Gill Sans MT" charset="0"/>
              </a:defRPr>
            </a:lvl5pPr>
            <a:lvl6pPr marL="24384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A126C"/>
                </a:solidFill>
                <a:latin typeface="Gill Sans MT" charset="0"/>
                <a:sym typeface="Gill Sans MT" charset="0"/>
              </a:defRPr>
            </a:lvl6pPr>
            <a:lvl7pPr marL="2895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A126C"/>
                </a:solidFill>
                <a:latin typeface="Gill Sans MT" charset="0"/>
                <a:sym typeface="Gill Sans MT" charset="0"/>
              </a:defRPr>
            </a:lvl7pPr>
            <a:lvl8pPr marL="3352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A126C"/>
                </a:solidFill>
                <a:latin typeface="Gill Sans MT" charset="0"/>
                <a:sym typeface="Gill Sans MT" charset="0"/>
              </a:defRPr>
            </a:lvl8pPr>
            <a:lvl9pPr marL="3810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A126C"/>
                </a:solidFill>
                <a:latin typeface="Gill Sans MT" charset="0"/>
                <a:sym typeface="Gill Sans MT" charset="0"/>
              </a:defRPr>
            </a:lvl9pPr>
          </a:lstStyle>
          <a:p>
            <a:pPr marL="285750" indent="-285750" algn="l">
              <a:spcBef>
                <a:spcPts val="800"/>
              </a:spcBef>
              <a:buClr>
                <a:srgbClr val="535353"/>
              </a:buClr>
              <a:buFont typeface="Arial" panose="020B0604020202020204" pitchFamily="34" charset="0"/>
              <a:buChar char="•"/>
            </a:pPr>
            <a:r>
              <a:rPr lang="en-US" altLang="zh-TW" sz="1400" dirty="0">
                <a:solidFill>
                  <a:srgbClr val="535353"/>
                </a:solidFill>
                <a:latin typeface="Poppins" panose="00000500000000000000" pitchFamily="2" charset="0"/>
                <a:ea typeface="微軟正黑體" panose="020B0604030504040204" pitchFamily="34" charset="-120"/>
                <a:cs typeface="Poppins" panose="00000500000000000000" pitchFamily="2" charset="0"/>
              </a:rPr>
              <a:t>Service from standard connectors</a:t>
            </a:r>
            <a:r>
              <a:rPr lang="zh-TW" altLang="en-US" sz="1400" dirty="0">
                <a:solidFill>
                  <a:srgbClr val="535353"/>
                </a:solidFill>
                <a:latin typeface="Poppins" panose="00000500000000000000" pitchFamily="2" charset="0"/>
                <a:ea typeface="微軟正黑體" panose="020B0604030504040204" pitchFamily="34" charset="-120"/>
                <a:cs typeface="Poppins" panose="00000500000000000000" pitchFamily="2" charset="0"/>
              </a:rPr>
              <a:t>、</a:t>
            </a:r>
            <a:r>
              <a:rPr lang="en-US" altLang="zh-TW" sz="1400" dirty="0">
                <a:solidFill>
                  <a:srgbClr val="535353"/>
                </a:solidFill>
                <a:latin typeface="Poppins" panose="00000500000000000000" pitchFamily="2" charset="0"/>
                <a:ea typeface="微軟正黑體" panose="020B0604030504040204" pitchFamily="34" charset="-120"/>
                <a:cs typeface="Poppins" panose="00000500000000000000" pitchFamily="2" charset="0"/>
              </a:rPr>
              <a:t>cables to the customized service</a:t>
            </a:r>
          </a:p>
          <a:p>
            <a:pPr marL="285750" indent="-285750" algn="l">
              <a:spcBef>
                <a:spcPts val="800"/>
              </a:spcBef>
              <a:buClr>
                <a:srgbClr val="535353"/>
              </a:buClr>
              <a:buFont typeface="Arial" panose="020B0604020202020204" pitchFamily="34" charset="0"/>
              <a:buChar char="•"/>
            </a:pPr>
            <a:r>
              <a:rPr lang="en-US" altLang="zh-TW" sz="1400" dirty="0">
                <a:solidFill>
                  <a:srgbClr val="535353"/>
                </a:solidFill>
                <a:latin typeface="Poppins" panose="00000500000000000000" pitchFamily="2" charset="0"/>
                <a:ea typeface="微軟正黑體" panose="020B0604030504040204" pitchFamily="34" charset="-120"/>
                <a:cs typeface="Poppins" panose="00000500000000000000" pitchFamily="2" charset="0"/>
              </a:rPr>
              <a:t>Focus on Automotive</a:t>
            </a:r>
            <a:r>
              <a:rPr lang="zh-TW" altLang="en-US" sz="1400" dirty="0">
                <a:solidFill>
                  <a:srgbClr val="535353"/>
                </a:solidFill>
                <a:latin typeface="Poppins" panose="00000500000000000000" pitchFamily="2" charset="0"/>
                <a:ea typeface="微軟正黑體" panose="020B0604030504040204" pitchFamily="34" charset="-120"/>
                <a:cs typeface="Poppins" panose="00000500000000000000" pitchFamily="2" charset="0"/>
              </a:rPr>
              <a:t>、</a:t>
            </a:r>
            <a:r>
              <a:rPr lang="en-US" altLang="zh-TW" sz="1400" dirty="0">
                <a:solidFill>
                  <a:srgbClr val="535353"/>
                </a:solidFill>
                <a:latin typeface="Poppins" panose="00000500000000000000" pitchFamily="2" charset="0"/>
                <a:ea typeface="微軟正黑體" panose="020B0604030504040204" pitchFamily="34" charset="-120"/>
                <a:cs typeface="Poppins" panose="00000500000000000000" pitchFamily="2" charset="0"/>
              </a:rPr>
              <a:t>Medical</a:t>
            </a:r>
            <a:r>
              <a:rPr lang="zh-TW" altLang="en-US" sz="1400" dirty="0">
                <a:solidFill>
                  <a:srgbClr val="535353"/>
                </a:solidFill>
                <a:latin typeface="Poppins" panose="00000500000000000000" pitchFamily="2" charset="0"/>
                <a:ea typeface="微軟正黑體" panose="020B0604030504040204" pitchFamily="34" charset="-120"/>
                <a:cs typeface="Poppins" panose="00000500000000000000" pitchFamily="2" charset="0"/>
              </a:rPr>
              <a:t>、</a:t>
            </a:r>
            <a:r>
              <a:rPr lang="en-US" altLang="zh-TW" sz="1400" dirty="0">
                <a:solidFill>
                  <a:srgbClr val="535353"/>
                </a:solidFill>
                <a:latin typeface="Poppins" panose="00000500000000000000" pitchFamily="2" charset="0"/>
                <a:ea typeface="微軟正黑體" panose="020B0604030504040204" pitchFamily="34" charset="-120"/>
                <a:cs typeface="Poppins" panose="00000500000000000000" pitchFamily="2" charset="0"/>
              </a:rPr>
              <a:t>Industrial</a:t>
            </a:r>
            <a:r>
              <a:rPr lang="zh-TW" altLang="en-US" sz="1400" dirty="0">
                <a:solidFill>
                  <a:srgbClr val="535353"/>
                </a:solidFill>
                <a:latin typeface="Poppins" panose="00000500000000000000" pitchFamily="2" charset="0"/>
                <a:ea typeface="微軟正黑體" panose="020B0604030504040204" pitchFamily="34" charset="-120"/>
                <a:cs typeface="Poppins" panose="00000500000000000000" pitchFamily="2" charset="0"/>
              </a:rPr>
              <a:t>、</a:t>
            </a:r>
            <a:r>
              <a:rPr lang="en-US" altLang="zh-TW" sz="1400" dirty="0">
                <a:solidFill>
                  <a:srgbClr val="535353"/>
                </a:solidFill>
                <a:latin typeface="Poppins" panose="00000500000000000000" pitchFamily="2" charset="0"/>
                <a:ea typeface="微軟正黑體" panose="020B0604030504040204" pitchFamily="34" charset="-120"/>
                <a:cs typeface="Poppins" panose="00000500000000000000" pitchFamily="2" charset="0"/>
              </a:rPr>
              <a:t>Consumer and Wearable fields.</a:t>
            </a:r>
          </a:p>
          <a:p>
            <a:pPr marL="285750" indent="-285750" algn="l">
              <a:spcBef>
                <a:spcPts val="800"/>
              </a:spcBef>
              <a:buClr>
                <a:srgbClr val="535353"/>
              </a:buClr>
              <a:buFont typeface="Arial" panose="020B0604020202020204" pitchFamily="34" charset="0"/>
              <a:buChar char="•"/>
            </a:pPr>
            <a:r>
              <a:rPr lang="en-US" altLang="zh-TW" sz="1400" dirty="0">
                <a:solidFill>
                  <a:srgbClr val="535353"/>
                </a:solidFill>
                <a:latin typeface="Poppins" panose="00000500000000000000" pitchFamily="2" charset="0"/>
                <a:ea typeface="微軟正黑體" panose="020B0604030504040204" pitchFamily="34" charset="-120"/>
                <a:cs typeface="Poppins" panose="00000500000000000000" pitchFamily="2" charset="0"/>
              </a:rPr>
              <a:t>Focus on EARLY STAGE and grow up with customers</a:t>
            </a:r>
          </a:p>
          <a:p>
            <a:pPr marL="285750" indent="-285750" algn="l">
              <a:spcBef>
                <a:spcPts val="800"/>
              </a:spcBef>
              <a:buClr>
                <a:srgbClr val="535353"/>
              </a:buClr>
              <a:buFont typeface="Arial" panose="020B0604020202020204" pitchFamily="34" charset="0"/>
              <a:buChar char="•"/>
            </a:pPr>
            <a:r>
              <a:rPr lang="en-US" altLang="zh-TW" sz="1400" dirty="0">
                <a:solidFill>
                  <a:srgbClr val="535353"/>
                </a:solidFill>
                <a:latin typeface="Poppins" panose="00000500000000000000" pitchFamily="2" charset="0"/>
                <a:ea typeface="微軟正黑體" panose="020B0604030504040204" pitchFamily="34" charset="-120"/>
                <a:cs typeface="Poppins" panose="00000500000000000000" pitchFamily="2" charset="0"/>
              </a:rPr>
              <a:t>Focus on HIGH ADDED VALUE products and business development(ex: ID design + Circuit Design + IC )</a:t>
            </a:r>
            <a:endParaRPr lang="zh-TW" altLang="en-US" sz="1400" dirty="0">
              <a:solidFill>
                <a:srgbClr val="535353"/>
              </a:solidFill>
              <a:latin typeface="Poppins" panose="00000500000000000000" pitchFamily="2" charset="0"/>
              <a:ea typeface="微軟正黑體" panose="020B0604030504040204" pitchFamily="34" charset="-120"/>
              <a:cs typeface="Poppins" panose="00000500000000000000" pitchFamily="2" charset="0"/>
            </a:endParaRPr>
          </a:p>
          <a:p>
            <a:pPr marL="214313" indent="-214313">
              <a:spcBef>
                <a:spcPts val="600"/>
              </a:spcBef>
              <a:buClr>
                <a:srgbClr val="535353"/>
              </a:buClr>
              <a:buFont typeface="Arial" panose="020B0604020202020204" pitchFamily="34" charset="0"/>
              <a:buChar char="•"/>
            </a:pPr>
            <a:endParaRPr lang="en-US" altLang="ja-JP" sz="1200" dirty="0">
              <a:solidFill>
                <a:srgbClr val="535353"/>
              </a:solidFill>
              <a:latin typeface="Noto Sans TC" panose="020B0500000000000000" pitchFamily="34" charset="-120"/>
              <a:ea typeface="Noto Sans TC" panose="020B0500000000000000" pitchFamily="34" charset="-120"/>
              <a:cs typeface="Microsoft JhengHei" charset="-120"/>
            </a:endParaRPr>
          </a:p>
          <a:p>
            <a:pPr marL="214313" indent="-214313">
              <a:spcBef>
                <a:spcPts val="600"/>
              </a:spcBef>
              <a:buClr>
                <a:srgbClr val="535353"/>
              </a:buClr>
              <a:buFont typeface="Arial" panose="020B0604020202020204" pitchFamily="34" charset="0"/>
              <a:buChar char="•"/>
            </a:pPr>
            <a:endParaRPr lang="en-US" altLang="ja-JP" sz="1200" dirty="0">
              <a:solidFill>
                <a:srgbClr val="535353"/>
              </a:solidFill>
              <a:latin typeface="Gill Sans MT" panose="020B0502020104020203" pitchFamily="34" charset="0"/>
              <a:ea typeface="微軟正黑體" panose="020B0604030504040204" pitchFamily="34" charset="-120"/>
              <a:cs typeface="Microsoft JhengHei" charset="-120"/>
            </a:endParaRPr>
          </a:p>
        </p:txBody>
      </p:sp>
      <p:sp>
        <p:nvSpPr>
          <p:cNvPr id="44041" name="Shape 780"/>
          <p:cNvSpPr>
            <a:spLocks noChangeArrowheads="1"/>
          </p:cNvSpPr>
          <p:nvPr/>
        </p:nvSpPr>
        <p:spPr bwMode="auto">
          <a:xfrm>
            <a:off x="755576" y="5174225"/>
            <a:ext cx="18002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rgbClr val="3A126C"/>
                </a:solidFill>
                <a:latin typeface="Gill Sans MT" charset="0"/>
                <a:sym typeface="Gill Sans MT" charset="0"/>
              </a:defRPr>
            </a:lvl1pPr>
            <a:lvl2pPr marL="37931725" indent="-37474525">
              <a:defRPr sz="2400">
                <a:solidFill>
                  <a:srgbClr val="3A126C"/>
                </a:solidFill>
                <a:latin typeface="Gill Sans MT" charset="0"/>
                <a:sym typeface="Gill Sans MT" charset="0"/>
              </a:defRPr>
            </a:lvl2pPr>
            <a:lvl3pPr marL="1066800" indent="-228600">
              <a:defRPr sz="2400">
                <a:solidFill>
                  <a:srgbClr val="3A126C"/>
                </a:solidFill>
                <a:latin typeface="Gill Sans MT" charset="0"/>
                <a:sym typeface="Gill Sans MT" charset="0"/>
              </a:defRPr>
            </a:lvl3pPr>
            <a:lvl4pPr marL="1524000" indent="-228600">
              <a:defRPr sz="2400">
                <a:solidFill>
                  <a:srgbClr val="3A126C"/>
                </a:solidFill>
                <a:latin typeface="Gill Sans MT" charset="0"/>
                <a:sym typeface="Gill Sans MT" charset="0"/>
              </a:defRPr>
            </a:lvl4pPr>
            <a:lvl5pPr marL="1981200" indent="-228600">
              <a:defRPr sz="2400">
                <a:solidFill>
                  <a:srgbClr val="3A126C"/>
                </a:solidFill>
                <a:latin typeface="Gill Sans MT" charset="0"/>
                <a:sym typeface="Gill Sans MT" charset="0"/>
              </a:defRPr>
            </a:lvl5pPr>
            <a:lvl6pPr marL="24384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A126C"/>
                </a:solidFill>
                <a:latin typeface="Gill Sans MT" charset="0"/>
                <a:sym typeface="Gill Sans MT" charset="0"/>
              </a:defRPr>
            </a:lvl6pPr>
            <a:lvl7pPr marL="2895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A126C"/>
                </a:solidFill>
                <a:latin typeface="Gill Sans MT" charset="0"/>
                <a:sym typeface="Gill Sans MT" charset="0"/>
              </a:defRPr>
            </a:lvl7pPr>
            <a:lvl8pPr marL="3352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A126C"/>
                </a:solidFill>
                <a:latin typeface="Gill Sans MT" charset="0"/>
                <a:sym typeface="Gill Sans MT" charset="0"/>
              </a:defRPr>
            </a:lvl8pPr>
            <a:lvl9pPr marL="3810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A126C"/>
                </a:solidFill>
                <a:latin typeface="Gill Sans MT" charset="0"/>
                <a:sym typeface="Gill Sans MT" charset="0"/>
              </a:defRPr>
            </a:lvl9pPr>
          </a:lstStyle>
          <a:p>
            <a:pPr algn="ctr" eaLnBrk="1" hangingPunct="1"/>
            <a:r>
              <a:rPr lang="en-US" altLang="zh-TW" sz="1200" dirty="0">
                <a:solidFill>
                  <a:srgbClr val="535353"/>
                </a:solidFill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HQ</a:t>
            </a:r>
            <a:r>
              <a:rPr lang="zh-TW" altLang="en-US" sz="1200" dirty="0">
                <a:solidFill>
                  <a:srgbClr val="535353"/>
                </a:solidFill>
                <a:latin typeface="Poppins" panose="00000500000000000000" pitchFamily="2" charset="0"/>
                <a:ea typeface="新細明體" panose="02020500000000000000" pitchFamily="18" charset="-120"/>
                <a:cs typeface="Poppins" panose="00000500000000000000" pitchFamily="2" charset="0"/>
              </a:rPr>
              <a:t>：</a:t>
            </a:r>
            <a:r>
              <a:rPr lang="en-US" altLang="zh-TW" sz="1200" dirty="0">
                <a:solidFill>
                  <a:srgbClr val="535353"/>
                </a:solidFill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 Taoyuan, Taiwan</a:t>
            </a:r>
            <a:endParaRPr lang="zh-TW" altLang="en-US" sz="1200" dirty="0">
              <a:solidFill>
                <a:srgbClr val="535353"/>
              </a:solidFill>
              <a:latin typeface="Poppins" panose="00000500000000000000" pitchFamily="2" charset="0"/>
              <a:ea typeface="Noto Sans TC" panose="020B0500000000000000" pitchFamily="34" charset="-120"/>
              <a:cs typeface="Poppins" panose="00000500000000000000" pitchFamily="2" charset="0"/>
            </a:endParaRPr>
          </a:p>
        </p:txBody>
      </p:sp>
      <p:sp>
        <p:nvSpPr>
          <p:cNvPr id="44042" name="Shape 781"/>
          <p:cNvSpPr>
            <a:spLocks noChangeArrowheads="1"/>
          </p:cNvSpPr>
          <p:nvPr/>
        </p:nvSpPr>
        <p:spPr bwMode="auto">
          <a:xfrm>
            <a:off x="251520" y="1399026"/>
            <a:ext cx="2653241" cy="335476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rgbClr val="3A126C"/>
                </a:solidFill>
                <a:latin typeface="Gill Sans MT" charset="0"/>
                <a:sym typeface="Gill Sans MT" charset="0"/>
              </a:defRPr>
            </a:lvl1pPr>
            <a:lvl2pPr marL="37931725" indent="-37474525">
              <a:defRPr sz="2400">
                <a:solidFill>
                  <a:srgbClr val="3A126C"/>
                </a:solidFill>
                <a:latin typeface="Gill Sans MT" charset="0"/>
                <a:sym typeface="Gill Sans MT" charset="0"/>
              </a:defRPr>
            </a:lvl2pPr>
            <a:lvl3pPr marL="1066800" indent="-228600">
              <a:defRPr sz="2400">
                <a:solidFill>
                  <a:srgbClr val="3A126C"/>
                </a:solidFill>
                <a:latin typeface="Gill Sans MT" charset="0"/>
                <a:sym typeface="Gill Sans MT" charset="0"/>
              </a:defRPr>
            </a:lvl3pPr>
            <a:lvl4pPr marL="1524000" indent="-228600">
              <a:defRPr sz="2400">
                <a:solidFill>
                  <a:srgbClr val="3A126C"/>
                </a:solidFill>
                <a:latin typeface="Gill Sans MT" charset="0"/>
                <a:sym typeface="Gill Sans MT" charset="0"/>
              </a:defRPr>
            </a:lvl4pPr>
            <a:lvl5pPr marL="1981200" indent="-228600">
              <a:defRPr sz="2400">
                <a:solidFill>
                  <a:srgbClr val="3A126C"/>
                </a:solidFill>
                <a:latin typeface="Gill Sans MT" charset="0"/>
                <a:sym typeface="Gill Sans MT" charset="0"/>
              </a:defRPr>
            </a:lvl5pPr>
            <a:lvl6pPr marL="24384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A126C"/>
                </a:solidFill>
                <a:latin typeface="Gill Sans MT" charset="0"/>
                <a:sym typeface="Gill Sans MT" charset="0"/>
              </a:defRPr>
            </a:lvl6pPr>
            <a:lvl7pPr marL="2895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A126C"/>
                </a:solidFill>
                <a:latin typeface="Gill Sans MT" charset="0"/>
                <a:sym typeface="Gill Sans MT" charset="0"/>
              </a:defRPr>
            </a:lvl7pPr>
            <a:lvl8pPr marL="3352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A126C"/>
                </a:solidFill>
                <a:latin typeface="Gill Sans MT" charset="0"/>
                <a:sym typeface="Gill Sans MT" charset="0"/>
              </a:defRPr>
            </a:lvl8pPr>
            <a:lvl9pPr marL="3810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A126C"/>
                </a:solidFill>
                <a:latin typeface="Gill Sans MT" charset="0"/>
                <a:sym typeface="Gill Sans MT" charset="0"/>
              </a:defRPr>
            </a:lvl9pPr>
          </a:lstStyle>
          <a:p>
            <a:pPr>
              <a:spcBef>
                <a:spcPts val="450"/>
              </a:spcBef>
            </a:pPr>
            <a:r>
              <a:rPr lang="zh-TW" altLang="en-US" sz="1200" b="1" dirty="0">
                <a:solidFill>
                  <a:srgbClr val="002060"/>
                </a:solidFill>
                <a:latin typeface="Noto Sans TC" panose="020B0500000000000000" pitchFamily="34" charset="-120"/>
                <a:ea typeface="Noto Sans TC" panose="020B0500000000000000" pitchFamily="34" charset="-120"/>
                <a:cs typeface="Microsoft JhengHei" charset="-120"/>
              </a:rPr>
              <a:t>矽瑪科技股份有限公司</a:t>
            </a:r>
            <a:endParaRPr lang="en-US" altLang="ja-JP" sz="1200" b="1" dirty="0">
              <a:solidFill>
                <a:srgbClr val="002060"/>
              </a:solidFill>
              <a:latin typeface="Noto Sans TC" panose="020B0500000000000000" pitchFamily="34" charset="-120"/>
              <a:ea typeface="Noto Sans TC" panose="020B0500000000000000" pitchFamily="34" charset="-120"/>
              <a:cs typeface="Microsoft JhengHei" charset="-120"/>
            </a:endParaRPr>
          </a:p>
          <a:p>
            <a:pPr marL="171446" indent="-171446" algn="l">
              <a:spcBef>
                <a:spcPts val="450"/>
              </a:spcBef>
              <a:buFont typeface="Arial" charset="0"/>
              <a:buChar char="•"/>
            </a:pPr>
            <a:r>
              <a:rPr lang="en-US" altLang="zh-TW" sz="1200" dirty="0">
                <a:solidFill>
                  <a:srgbClr val="002060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www.simulatechnology.com</a:t>
            </a:r>
          </a:p>
          <a:p>
            <a:pPr marL="171446" indent="-171446" algn="l">
              <a:spcBef>
                <a:spcPts val="450"/>
              </a:spcBef>
              <a:buFont typeface="Arial" charset="0"/>
              <a:buChar char="•"/>
            </a:pPr>
            <a:r>
              <a:rPr lang="en-US" altLang="zh-TW" sz="1200" dirty="0">
                <a:solidFill>
                  <a:srgbClr val="002060"/>
                </a:solidFill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1990</a:t>
            </a:r>
            <a:r>
              <a:rPr lang="zh-TW" altLang="en-US" sz="1200" dirty="0">
                <a:solidFill>
                  <a:srgbClr val="002060"/>
                </a:solidFill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 </a:t>
            </a:r>
            <a:r>
              <a:rPr lang="en-US" altLang="zh-TW" sz="1200" dirty="0">
                <a:solidFill>
                  <a:srgbClr val="002060"/>
                </a:solidFill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Established</a:t>
            </a:r>
          </a:p>
          <a:p>
            <a:pPr marL="171446" indent="-171446" algn="l">
              <a:spcBef>
                <a:spcPts val="450"/>
              </a:spcBef>
              <a:buFont typeface="Arial" charset="0"/>
              <a:buChar char="•"/>
            </a:pPr>
            <a:r>
              <a:rPr lang="en-US" altLang="zh-TW" sz="1200" dirty="0">
                <a:solidFill>
                  <a:srgbClr val="002060"/>
                </a:solidFill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2009</a:t>
            </a:r>
            <a:r>
              <a:rPr lang="zh-TW" altLang="en-US" sz="1200" dirty="0">
                <a:solidFill>
                  <a:srgbClr val="002060"/>
                </a:solidFill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 </a:t>
            </a:r>
            <a:r>
              <a:rPr lang="en-US" altLang="zh-TW" sz="1200" dirty="0">
                <a:solidFill>
                  <a:srgbClr val="002060"/>
                </a:solidFill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IPO</a:t>
            </a:r>
          </a:p>
          <a:p>
            <a:pPr marL="171446" indent="-171446" algn="l">
              <a:spcBef>
                <a:spcPts val="450"/>
              </a:spcBef>
              <a:buFont typeface="Arial" charset="0"/>
              <a:buChar char="•"/>
            </a:pPr>
            <a:r>
              <a:rPr lang="en-US" altLang="zh-TW" sz="1200" dirty="0">
                <a:solidFill>
                  <a:srgbClr val="002060"/>
                </a:solidFill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2020</a:t>
            </a:r>
            <a:r>
              <a:rPr lang="zh-TW" altLang="en-US" sz="1200" dirty="0">
                <a:solidFill>
                  <a:srgbClr val="002060"/>
                </a:solidFill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 </a:t>
            </a:r>
            <a:r>
              <a:rPr lang="en-US" altLang="zh-TW" sz="1200" dirty="0">
                <a:solidFill>
                  <a:srgbClr val="002060"/>
                </a:solidFill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Join Qisda</a:t>
            </a:r>
            <a:r>
              <a:rPr lang="zh-TW" altLang="en-US" sz="1200" dirty="0">
                <a:solidFill>
                  <a:srgbClr val="002060"/>
                </a:solidFill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 </a:t>
            </a:r>
            <a:r>
              <a:rPr lang="en-US" altLang="zh-TW" sz="1200" dirty="0">
                <a:solidFill>
                  <a:srgbClr val="002060"/>
                </a:solidFill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Group</a:t>
            </a:r>
          </a:p>
          <a:p>
            <a:pPr marL="171446" indent="-171446" algn="l">
              <a:spcBef>
                <a:spcPts val="450"/>
              </a:spcBef>
              <a:buFont typeface="Arial" charset="0"/>
              <a:buChar char="•"/>
            </a:pPr>
            <a:r>
              <a:rPr lang="en-US" altLang="zh-TW" sz="1200" dirty="0">
                <a:solidFill>
                  <a:srgbClr val="002060"/>
                </a:solidFill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2021</a:t>
            </a:r>
            <a:r>
              <a:rPr lang="zh-TW" altLang="en-US" sz="1200" dirty="0">
                <a:solidFill>
                  <a:srgbClr val="002060"/>
                </a:solidFill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 </a:t>
            </a:r>
            <a:r>
              <a:rPr lang="en-US" altLang="zh-TW" sz="1200" dirty="0">
                <a:solidFill>
                  <a:srgbClr val="002060"/>
                </a:solidFill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Invest Action Star Co.</a:t>
            </a:r>
          </a:p>
          <a:p>
            <a:pPr marL="171446" indent="-171446" algn="l">
              <a:spcBef>
                <a:spcPts val="450"/>
              </a:spcBef>
              <a:buFont typeface="Arial" charset="0"/>
              <a:buChar char="•"/>
            </a:pPr>
            <a:r>
              <a:rPr lang="en-US" altLang="zh-TW" sz="1200" dirty="0">
                <a:solidFill>
                  <a:srgbClr val="002060"/>
                </a:solidFill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Employees: 750</a:t>
            </a:r>
          </a:p>
          <a:p>
            <a:pPr marL="171446" indent="-171446" algn="l">
              <a:spcBef>
                <a:spcPts val="450"/>
              </a:spcBef>
              <a:buFont typeface="Arial" charset="0"/>
              <a:buChar char="•"/>
            </a:pPr>
            <a:r>
              <a:rPr lang="en-US" altLang="ja-JP" sz="1200" dirty="0">
                <a:solidFill>
                  <a:srgbClr val="002060"/>
                </a:solidFill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Capital</a:t>
            </a:r>
            <a:r>
              <a:rPr lang="ja-JP" altLang="en-US" sz="1200" dirty="0">
                <a:solidFill>
                  <a:srgbClr val="002060"/>
                </a:solidFill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：</a:t>
            </a:r>
            <a:r>
              <a:rPr lang="en-US" altLang="ja-JP" sz="1200" dirty="0">
                <a:solidFill>
                  <a:srgbClr val="002060"/>
                </a:solidFill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NTD 799</a:t>
            </a:r>
            <a:r>
              <a:rPr lang="zh-TW" altLang="en-US" sz="1200" dirty="0">
                <a:solidFill>
                  <a:srgbClr val="002060"/>
                </a:solidFill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 </a:t>
            </a:r>
            <a:r>
              <a:rPr lang="en-US" altLang="zh-TW" sz="1200" dirty="0">
                <a:solidFill>
                  <a:srgbClr val="002060"/>
                </a:solidFill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M.</a:t>
            </a:r>
            <a:endParaRPr lang="en-US" altLang="ja-JP" sz="1200" dirty="0">
              <a:solidFill>
                <a:srgbClr val="002060"/>
              </a:solidFill>
              <a:latin typeface="Poppins" panose="00000500000000000000" pitchFamily="2" charset="0"/>
              <a:ea typeface="Noto Sans TC" panose="020B0500000000000000" pitchFamily="34" charset="-120"/>
              <a:cs typeface="Poppins" panose="00000500000000000000" pitchFamily="2" charset="0"/>
            </a:endParaRPr>
          </a:p>
          <a:p>
            <a:pPr marL="171446" indent="-171446" algn="l">
              <a:spcBef>
                <a:spcPts val="450"/>
              </a:spcBef>
              <a:buFont typeface="Arial" charset="0"/>
              <a:buChar char="•"/>
            </a:pPr>
            <a:r>
              <a:rPr lang="en-US" altLang="zh-TW" sz="1200" dirty="0">
                <a:solidFill>
                  <a:srgbClr val="002060"/>
                </a:solidFill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Sales  </a:t>
            </a:r>
            <a:r>
              <a:rPr lang="en-US" altLang="zh-TW" sz="1200" dirty="0" err="1">
                <a:solidFill>
                  <a:srgbClr val="002060"/>
                </a:solidFill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Loacation</a:t>
            </a:r>
            <a:r>
              <a:rPr lang="zh-TW" altLang="en-US" sz="1200" dirty="0">
                <a:solidFill>
                  <a:srgbClr val="002060"/>
                </a:solidFill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：</a:t>
            </a:r>
            <a:r>
              <a:rPr lang="en-US" altLang="zh-TW" sz="1200" dirty="0">
                <a:solidFill>
                  <a:srgbClr val="002060"/>
                </a:solidFill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TW</a:t>
            </a:r>
            <a:r>
              <a:rPr lang="zh-TW" altLang="en-US" sz="1200" dirty="0">
                <a:solidFill>
                  <a:srgbClr val="002060"/>
                </a:solidFill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、</a:t>
            </a:r>
            <a:r>
              <a:rPr lang="en-US" altLang="zh-TW" sz="1200" dirty="0">
                <a:solidFill>
                  <a:srgbClr val="002060"/>
                </a:solidFill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USA</a:t>
            </a:r>
            <a:r>
              <a:rPr lang="zh-TW" altLang="en-US" sz="1200" dirty="0">
                <a:solidFill>
                  <a:srgbClr val="002060"/>
                </a:solidFill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、</a:t>
            </a:r>
            <a:r>
              <a:rPr lang="en-US" altLang="zh-TW" sz="1200" dirty="0">
                <a:solidFill>
                  <a:srgbClr val="002060"/>
                </a:solidFill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CN</a:t>
            </a:r>
          </a:p>
          <a:p>
            <a:pPr marL="171446" indent="-171446" algn="l">
              <a:spcBef>
                <a:spcPts val="450"/>
              </a:spcBef>
              <a:buFont typeface="Arial" charset="0"/>
              <a:buChar char="•"/>
            </a:pPr>
            <a:r>
              <a:rPr lang="en-US" altLang="zh-TW" sz="1200" dirty="0" err="1">
                <a:solidFill>
                  <a:srgbClr val="002060"/>
                </a:solidFill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Maunfacture</a:t>
            </a:r>
            <a:r>
              <a:rPr lang="en-US" altLang="zh-TW" sz="1200" dirty="0">
                <a:solidFill>
                  <a:srgbClr val="002060"/>
                </a:solidFill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 Location</a:t>
            </a:r>
            <a:r>
              <a:rPr lang="zh-TW" altLang="en-US" sz="1200" dirty="0">
                <a:solidFill>
                  <a:srgbClr val="002060"/>
                </a:solidFill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：</a:t>
            </a:r>
            <a:r>
              <a:rPr lang="en-US" altLang="zh-TW" sz="1200" dirty="0">
                <a:solidFill>
                  <a:srgbClr val="002060"/>
                </a:solidFill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TW</a:t>
            </a:r>
            <a:r>
              <a:rPr lang="zh-TW" altLang="en-US" sz="1200" dirty="0">
                <a:solidFill>
                  <a:srgbClr val="002060"/>
                </a:solidFill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、</a:t>
            </a:r>
            <a:r>
              <a:rPr lang="en-US" altLang="zh-TW" sz="1200" dirty="0">
                <a:solidFill>
                  <a:srgbClr val="002060"/>
                </a:solidFill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CN</a:t>
            </a:r>
          </a:p>
          <a:p>
            <a:pPr marL="171446" indent="-171446" algn="l">
              <a:spcBef>
                <a:spcPts val="450"/>
              </a:spcBef>
              <a:buFont typeface="Arial" charset="0"/>
              <a:buChar char="•"/>
            </a:pPr>
            <a:r>
              <a:rPr lang="en-US" altLang="zh-TW" sz="1200" dirty="0">
                <a:solidFill>
                  <a:srgbClr val="002060"/>
                </a:solidFill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RD  </a:t>
            </a:r>
            <a:r>
              <a:rPr lang="en-US" altLang="zh-TW" sz="1200" dirty="0" err="1">
                <a:solidFill>
                  <a:srgbClr val="002060"/>
                </a:solidFill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Loacation</a:t>
            </a:r>
            <a:r>
              <a:rPr lang="zh-TW" altLang="en-US" sz="1200" dirty="0">
                <a:solidFill>
                  <a:srgbClr val="002060"/>
                </a:solidFill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：</a:t>
            </a:r>
            <a:r>
              <a:rPr lang="en-US" altLang="zh-TW" sz="1200" dirty="0">
                <a:solidFill>
                  <a:srgbClr val="002060"/>
                </a:solidFill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TW</a:t>
            </a:r>
            <a:r>
              <a:rPr lang="zh-TW" altLang="en-US" sz="1200" dirty="0">
                <a:solidFill>
                  <a:srgbClr val="002060"/>
                </a:solidFill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、</a:t>
            </a:r>
            <a:r>
              <a:rPr lang="en-US" altLang="zh-TW" sz="1200" dirty="0">
                <a:solidFill>
                  <a:srgbClr val="002060"/>
                </a:solidFill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CN</a:t>
            </a:r>
          </a:p>
          <a:p>
            <a:pPr marL="171446" indent="-171446" algn="l">
              <a:spcBef>
                <a:spcPts val="450"/>
              </a:spcBef>
              <a:buFont typeface="Arial" charset="0"/>
              <a:buChar char="•"/>
            </a:pPr>
            <a:r>
              <a:rPr lang="en-US" altLang="ja-JP" sz="1200" dirty="0">
                <a:solidFill>
                  <a:srgbClr val="002060"/>
                </a:solidFill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2023 Revenue</a:t>
            </a:r>
            <a:r>
              <a:rPr lang="zh-TW" altLang="en-US" sz="1200" dirty="0">
                <a:solidFill>
                  <a:srgbClr val="002060"/>
                </a:solidFill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：</a:t>
            </a:r>
            <a:r>
              <a:rPr lang="en-US" altLang="zh-TW" sz="1200" dirty="0">
                <a:solidFill>
                  <a:srgbClr val="002060"/>
                </a:solidFill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NTD</a:t>
            </a:r>
            <a:r>
              <a:rPr lang="zh-TW" altLang="en-US" sz="1200" dirty="0">
                <a:solidFill>
                  <a:srgbClr val="002060"/>
                </a:solidFill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 </a:t>
            </a:r>
            <a:r>
              <a:rPr lang="en-US" altLang="zh-TW" sz="1200" dirty="0">
                <a:solidFill>
                  <a:srgbClr val="002060"/>
                </a:solidFill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2,039M</a:t>
            </a:r>
          </a:p>
          <a:p>
            <a:pPr marL="171446" indent="-171446" algn="l">
              <a:spcBef>
                <a:spcPts val="450"/>
              </a:spcBef>
              <a:buFont typeface="Arial" charset="0"/>
              <a:buChar char="•"/>
            </a:pPr>
            <a:r>
              <a:rPr lang="en-US" altLang="ja-JP" sz="1200" dirty="0">
                <a:solidFill>
                  <a:srgbClr val="002060"/>
                </a:solidFill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For the nine months ended 2024</a:t>
            </a:r>
            <a:r>
              <a:rPr lang="zh-TW" altLang="en-US" sz="1200" dirty="0">
                <a:solidFill>
                  <a:srgbClr val="002060"/>
                </a:solidFill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 </a:t>
            </a:r>
            <a:r>
              <a:rPr lang="en-US" altLang="zh-TW" sz="1200" dirty="0">
                <a:solidFill>
                  <a:srgbClr val="002060"/>
                </a:solidFill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Revenue</a:t>
            </a:r>
            <a:r>
              <a:rPr lang="zh-TW" altLang="en-US" sz="1200" dirty="0">
                <a:solidFill>
                  <a:srgbClr val="002060"/>
                </a:solidFill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：</a:t>
            </a:r>
            <a:r>
              <a:rPr lang="en-US" altLang="zh-TW" sz="1200" dirty="0">
                <a:solidFill>
                  <a:srgbClr val="002060"/>
                </a:solidFill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NTD 1,274M</a:t>
            </a:r>
            <a:endParaRPr lang="en-US" altLang="ja-JP" sz="1200" dirty="0">
              <a:solidFill>
                <a:srgbClr val="002060"/>
              </a:solidFill>
              <a:latin typeface="Poppins" panose="00000500000000000000" pitchFamily="2" charset="0"/>
              <a:ea typeface="Noto Sans TC" panose="020B0500000000000000" pitchFamily="34" charset="-120"/>
              <a:cs typeface="Poppins" panose="00000500000000000000" pitchFamily="2" charset="0"/>
            </a:endParaRPr>
          </a:p>
        </p:txBody>
      </p:sp>
      <p:pic>
        <p:nvPicPr>
          <p:cNvPr id="44056" name="圖片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383" y="5490712"/>
            <a:ext cx="127817" cy="10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0852" y="3957189"/>
            <a:ext cx="1137080" cy="1397306"/>
          </a:xfrm>
          <a:prstGeom prst="rect">
            <a:avLst/>
          </a:prstGeom>
          <a:ln>
            <a:solidFill>
              <a:srgbClr val="800000"/>
            </a:solidFill>
          </a:ln>
        </p:spPr>
      </p:pic>
      <p:pic>
        <p:nvPicPr>
          <p:cNvPr id="34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5408" y="4569125"/>
            <a:ext cx="1137080" cy="1397306"/>
          </a:xfrm>
          <a:prstGeom prst="rect">
            <a:avLst/>
          </a:prstGeom>
          <a:ln>
            <a:solidFill>
              <a:srgbClr val="800000"/>
            </a:solidFill>
          </a:ln>
        </p:spPr>
      </p:pic>
      <p:pic>
        <p:nvPicPr>
          <p:cNvPr id="35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9662" y="4569125"/>
            <a:ext cx="1137080" cy="1392187"/>
          </a:xfrm>
          <a:prstGeom prst="rect">
            <a:avLst/>
          </a:prstGeom>
          <a:ln>
            <a:solidFill>
              <a:srgbClr val="800000"/>
            </a:solidFill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6"/>
          <a:srcRect l="61821" t="42589" r="23397" b="26990"/>
          <a:stretch/>
        </p:blipFill>
        <p:spPr>
          <a:xfrm>
            <a:off x="5870298" y="3957189"/>
            <a:ext cx="1209057" cy="145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5872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dirty="0">
                <a:ea typeface="新細明體" charset="-120"/>
              </a:rPr>
              <a:t>www.simulatechnology.com</a:t>
            </a: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9A66D0-8098-4820-9ABE-D22D1083F379}" type="slidenum">
              <a:rPr lang="en-US" altLang="zh-TW"/>
              <a:pPr/>
              <a:t>6</a:t>
            </a:fld>
            <a:endParaRPr lang="en-US" altLang="zh-TW" dirty="0"/>
          </a:p>
        </p:txBody>
      </p:sp>
      <p:sp>
        <p:nvSpPr>
          <p:cNvPr id="80388" name="Rectangle 1540"/>
          <p:cNvSpPr>
            <a:spLocks noChangeArrowheads="1"/>
          </p:cNvSpPr>
          <p:nvPr/>
        </p:nvSpPr>
        <p:spPr bwMode="auto">
          <a:xfrm>
            <a:off x="-72516" y="973349"/>
            <a:ext cx="5778103" cy="7109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endParaRPr lang="zh-TW" alt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endParaRPr lang="zh-TW" altLang="en-US" sz="21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9787" y="959946"/>
            <a:ext cx="1712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chemeClr val="bg1"/>
                </a:solidFill>
              </a:rPr>
              <a:t>P&amp;L - MoM</a:t>
            </a:r>
            <a:endParaRPr lang="zh-TW" altLang="en-US" sz="2400" dirty="0">
              <a:solidFill>
                <a:schemeClr val="bg1"/>
              </a:solidFill>
            </a:endParaRPr>
          </a:p>
        </p:txBody>
      </p:sp>
      <p:sp>
        <p:nvSpPr>
          <p:cNvPr id="10" name="內容版面配置區 7"/>
          <p:cNvSpPr txBox="1">
            <a:spLocks/>
          </p:cNvSpPr>
          <p:nvPr/>
        </p:nvSpPr>
        <p:spPr>
          <a:xfrm>
            <a:off x="143607" y="2996952"/>
            <a:ext cx="8730524" cy="28083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標楷體" pitchFamily="65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標楷體" pitchFamily="65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標楷體" pitchFamily="65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標楷體" pitchFamily="65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標楷體" pitchFamily="65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US" altLang="zh-TW" sz="3600" b="1" dirty="0"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2024</a:t>
            </a:r>
            <a:r>
              <a:rPr lang="zh-TW" altLang="en-US" sz="3600" b="1" dirty="0"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 </a:t>
            </a:r>
            <a:r>
              <a:rPr lang="en-US" altLang="zh-TW" sz="3600" b="1" dirty="0"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Q3 Financial Results</a:t>
            </a:r>
            <a:endParaRPr lang="en-US" altLang="zh-TW" sz="3200" kern="0" dirty="0">
              <a:solidFill>
                <a:srgbClr val="332840"/>
              </a:solidFill>
              <a:latin typeface="Poppins" panose="00000500000000000000" pitchFamily="2" charset="0"/>
              <a:ea typeface="Noto Sans TC" panose="020B0500000000000000" pitchFamily="34" charset="-120"/>
              <a:cs typeface="Poppins" panose="00000500000000000000" pitchFamily="2" charset="0"/>
            </a:endParaRPr>
          </a:p>
          <a:p>
            <a:pPr marL="0" indent="0" algn="ctr">
              <a:buNone/>
            </a:pPr>
            <a:endParaRPr lang="en-US" altLang="zh-TW" sz="2400" dirty="0">
              <a:solidFill>
                <a:srgbClr val="332840"/>
              </a:solidFill>
              <a:latin typeface="Poppins" panose="00000500000000000000" pitchFamily="2" charset="0"/>
              <a:ea typeface="Noto Sans TC" panose="020B0500000000000000" pitchFamily="34" charset="-120"/>
              <a:cs typeface="Poppins" panose="00000500000000000000" pitchFamily="2" charset="0"/>
            </a:endParaRPr>
          </a:p>
          <a:p>
            <a:pPr marL="0" indent="0" algn="ctr">
              <a:buNone/>
            </a:pPr>
            <a:r>
              <a:rPr lang="en-US" altLang="zh-TW" sz="2400" b="1" dirty="0"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CFO </a:t>
            </a:r>
            <a:r>
              <a:rPr lang="en-US" altLang="zh-TW" sz="2400" b="1" dirty="0"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Kevin Huang</a:t>
            </a:r>
          </a:p>
          <a:p>
            <a:endParaRPr lang="en-US" altLang="zh-TW" sz="1200" kern="0" dirty="0">
              <a:latin typeface="Poppins Regular" panose="00000500000000000000" pitchFamily="2" charset="0"/>
              <a:ea typeface="Noto Sans TC" panose="020B0500000000000000" pitchFamily="34" charset="-120"/>
              <a:cs typeface="Poppins Regular" panose="00000500000000000000" pitchFamily="2" charset="0"/>
            </a:endParaRPr>
          </a:p>
          <a:p>
            <a:endParaRPr lang="en-US" altLang="zh-TW" sz="1200" kern="0" dirty="0"/>
          </a:p>
          <a:p>
            <a:endParaRPr lang="zh-TW" altLang="en-US" sz="1200" kern="0" dirty="0"/>
          </a:p>
        </p:txBody>
      </p:sp>
    </p:spTree>
    <p:extLst>
      <p:ext uri="{BB962C8B-B14F-4D97-AF65-F5344CB8AC3E}">
        <p14:creationId xmlns:p14="http://schemas.microsoft.com/office/powerpoint/2010/main" val="156209540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1FB062-26E5-47A2-9F75-7E33430ED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0989"/>
            <a:ext cx="7308304" cy="623715"/>
          </a:xfrm>
        </p:spPr>
        <p:txBody>
          <a:bodyPr/>
          <a:lstStyle/>
          <a:p>
            <a:r>
              <a:rPr lang="en-US" altLang="zh-TW" sz="2800" dirty="0"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Consolidated Statement of  Comprehensive Income – </a:t>
            </a:r>
            <a:r>
              <a:rPr lang="en-US" altLang="zh-TW" sz="2400" dirty="0"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2024/Q3</a:t>
            </a:r>
            <a:endParaRPr lang="zh-TW" altLang="en-US" sz="2400" dirty="0">
              <a:latin typeface="Poppins" panose="00000500000000000000" pitchFamily="2" charset="0"/>
              <a:ea typeface="Noto Sans TC" panose="020B0500000000000000" pitchFamily="34" charset="-120"/>
              <a:cs typeface="Poppins" panose="00000500000000000000" pitchFamily="2" charset="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12C5A04-E52D-4F4E-B041-C12291B1EB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43F277-05C8-481B-A4DF-668C9E8F8B0F}" type="slidenum">
              <a:rPr lang="en-US" altLang="zh-TW" smtClean="0"/>
              <a:pPr/>
              <a:t>7</a:t>
            </a:fld>
            <a:endParaRPr lang="en-US" altLang="zh-TW" dirty="0"/>
          </a:p>
        </p:txBody>
      </p:sp>
      <p:sp>
        <p:nvSpPr>
          <p:cNvPr id="7" name="內容版面配置區 7">
            <a:extLst>
              <a:ext uri="{FF2B5EF4-FFF2-40B4-BE49-F238E27FC236}">
                <a16:creationId xmlns:a16="http://schemas.microsoft.com/office/drawing/2014/main" id="{B16A49DD-9DCF-43C0-BEEE-6E8291A348A4}"/>
              </a:ext>
            </a:extLst>
          </p:cNvPr>
          <p:cNvSpPr txBox="1">
            <a:spLocks/>
          </p:cNvSpPr>
          <p:nvPr/>
        </p:nvSpPr>
        <p:spPr>
          <a:xfrm>
            <a:off x="1330775" y="4485011"/>
            <a:ext cx="6334293" cy="89990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標楷體" pitchFamily="65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標楷體" pitchFamily="65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標楷體" pitchFamily="65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標楷體" pitchFamily="65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標楷體" pitchFamily="65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zh-TW" altLang="en-US" sz="1200" kern="0" dirty="0"/>
          </a:p>
        </p:txBody>
      </p:sp>
      <p:sp>
        <p:nvSpPr>
          <p:cNvPr id="10" name="頁尾版面配置區 2">
            <a:extLst>
              <a:ext uri="{FF2B5EF4-FFF2-40B4-BE49-F238E27FC236}">
                <a16:creationId xmlns:a16="http://schemas.microsoft.com/office/drawing/2014/main" id="{9D87BBE6-9D20-449A-B2C1-E5586C840C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23963" y="5769770"/>
            <a:ext cx="1685925" cy="161925"/>
          </a:xfrm>
        </p:spPr>
        <p:txBody>
          <a:bodyPr/>
          <a:lstStyle/>
          <a:p>
            <a:r>
              <a:rPr lang="en-US" altLang="zh-TW" dirty="0">
                <a:ea typeface="新細明體" charset="-120"/>
              </a:rPr>
              <a:t>www.simulatechnology.com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38F12F0-E563-43A1-BCCF-8B0051157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73085"/>
            <a:ext cx="8640960" cy="445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5844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1FB062-26E5-47A2-9F75-7E33430ED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0989"/>
            <a:ext cx="7127326" cy="563562"/>
          </a:xfrm>
        </p:spPr>
        <p:txBody>
          <a:bodyPr/>
          <a:lstStyle/>
          <a:p>
            <a:r>
              <a:rPr lang="en-US" altLang="zh-TW" sz="2800" dirty="0"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Consolidated Statement of  Comprehensive Income-</a:t>
            </a:r>
            <a:r>
              <a:rPr lang="en-US" altLang="zh-TW" sz="2400" dirty="0"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2024Q1~Q3</a:t>
            </a:r>
            <a:endParaRPr lang="zh-TW" altLang="en-US" sz="2400" dirty="0">
              <a:latin typeface="Noto Sans TC" panose="020B0500000000000000" pitchFamily="34" charset="-120"/>
              <a:ea typeface="Noto Sans TC" panose="020B0500000000000000" pitchFamily="34" charset="-120"/>
              <a:cs typeface="Poppins Regular" panose="00000500000000000000" pitchFamily="2" charset="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12C5A04-E52D-4F4E-B041-C12291B1EB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43F277-05C8-481B-A4DF-668C9E8F8B0F}" type="slidenum">
              <a:rPr lang="en-US" altLang="zh-TW" smtClean="0"/>
              <a:pPr/>
              <a:t>8</a:t>
            </a:fld>
            <a:endParaRPr lang="en-US" altLang="zh-TW" dirty="0"/>
          </a:p>
        </p:txBody>
      </p:sp>
      <p:sp>
        <p:nvSpPr>
          <p:cNvPr id="7" name="內容版面配置區 7">
            <a:extLst>
              <a:ext uri="{FF2B5EF4-FFF2-40B4-BE49-F238E27FC236}">
                <a16:creationId xmlns:a16="http://schemas.microsoft.com/office/drawing/2014/main" id="{B16A49DD-9DCF-43C0-BEEE-6E8291A348A4}"/>
              </a:ext>
            </a:extLst>
          </p:cNvPr>
          <p:cNvSpPr txBox="1">
            <a:spLocks/>
          </p:cNvSpPr>
          <p:nvPr/>
        </p:nvSpPr>
        <p:spPr>
          <a:xfrm>
            <a:off x="1330775" y="4485011"/>
            <a:ext cx="6334293" cy="89990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標楷體" pitchFamily="65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標楷體" pitchFamily="65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標楷體" pitchFamily="65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標楷體" pitchFamily="65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標楷體" pitchFamily="65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zh-TW" altLang="en-US" sz="1200" kern="0" dirty="0"/>
          </a:p>
        </p:txBody>
      </p:sp>
      <p:sp>
        <p:nvSpPr>
          <p:cNvPr id="10" name="頁尾版面配置區 2">
            <a:extLst>
              <a:ext uri="{FF2B5EF4-FFF2-40B4-BE49-F238E27FC236}">
                <a16:creationId xmlns:a16="http://schemas.microsoft.com/office/drawing/2014/main" id="{9D87BBE6-9D20-449A-B2C1-E5586C840C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23963" y="5769770"/>
            <a:ext cx="1685925" cy="161925"/>
          </a:xfrm>
        </p:spPr>
        <p:txBody>
          <a:bodyPr/>
          <a:lstStyle/>
          <a:p>
            <a:r>
              <a:rPr lang="en-US" altLang="zh-TW" dirty="0">
                <a:ea typeface="新細明體" charset="-120"/>
              </a:rPr>
              <a:t>www.simulatechnology.com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E8262C2-0317-4B08-97E7-EE90A26AA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9" y="1340767"/>
            <a:ext cx="8620337" cy="459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9010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1FB062-26E5-47A2-9F75-7E33430ED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0989"/>
            <a:ext cx="7127326" cy="563562"/>
          </a:xfrm>
        </p:spPr>
        <p:txBody>
          <a:bodyPr/>
          <a:lstStyle/>
          <a:p>
            <a:r>
              <a:rPr lang="en-US" altLang="zh-TW" sz="2800" dirty="0"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Consolidated Balance Sheets –</a:t>
            </a:r>
            <a:r>
              <a:rPr lang="en-US" altLang="zh-TW" sz="2400" dirty="0"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 </a:t>
            </a:r>
            <a:r>
              <a:rPr lang="en-US" altLang="zh-TW" sz="2000" dirty="0"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2024/09/30</a:t>
            </a:r>
            <a:r>
              <a:rPr lang="en-US" altLang="zh-TW" sz="2400" dirty="0">
                <a:latin typeface="Poppins" panose="00000500000000000000" pitchFamily="2" charset="0"/>
                <a:ea typeface="Noto Sans TC" panose="020B0500000000000000" pitchFamily="34" charset="-120"/>
                <a:cs typeface="Poppins" panose="00000500000000000000" pitchFamily="2" charset="0"/>
              </a:rPr>
              <a:t> </a:t>
            </a:r>
            <a:endParaRPr lang="zh-TW" altLang="en-US" sz="2400" dirty="0">
              <a:latin typeface="Poppins" panose="00000500000000000000" pitchFamily="2" charset="0"/>
              <a:ea typeface="Noto Sans TC" panose="020B0500000000000000" pitchFamily="34" charset="-120"/>
              <a:cs typeface="Poppins" panose="00000500000000000000" pitchFamily="2" charset="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12C5A04-E52D-4F4E-B041-C12291B1EB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43F277-05C8-481B-A4DF-668C9E8F8B0F}" type="slidenum">
              <a:rPr lang="en-US" altLang="zh-TW" smtClean="0"/>
              <a:pPr/>
              <a:t>9</a:t>
            </a:fld>
            <a:endParaRPr lang="en-US" altLang="zh-TW" dirty="0"/>
          </a:p>
        </p:txBody>
      </p:sp>
      <p:sp>
        <p:nvSpPr>
          <p:cNvPr id="7" name="內容版面配置區 7">
            <a:extLst>
              <a:ext uri="{FF2B5EF4-FFF2-40B4-BE49-F238E27FC236}">
                <a16:creationId xmlns:a16="http://schemas.microsoft.com/office/drawing/2014/main" id="{B16A49DD-9DCF-43C0-BEEE-6E8291A348A4}"/>
              </a:ext>
            </a:extLst>
          </p:cNvPr>
          <p:cNvSpPr txBox="1">
            <a:spLocks/>
          </p:cNvSpPr>
          <p:nvPr/>
        </p:nvSpPr>
        <p:spPr>
          <a:xfrm>
            <a:off x="1330775" y="4485011"/>
            <a:ext cx="6334293" cy="89990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標楷體" pitchFamily="65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標楷體" pitchFamily="65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標楷體" pitchFamily="65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標楷體" pitchFamily="65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標楷體" pitchFamily="65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zh-TW" altLang="en-US" sz="1200" kern="0" dirty="0"/>
          </a:p>
        </p:txBody>
      </p:sp>
      <p:sp>
        <p:nvSpPr>
          <p:cNvPr id="10" name="頁尾版面配置區 2">
            <a:extLst>
              <a:ext uri="{FF2B5EF4-FFF2-40B4-BE49-F238E27FC236}">
                <a16:creationId xmlns:a16="http://schemas.microsoft.com/office/drawing/2014/main" id="{9D87BBE6-9D20-449A-B2C1-E5586C840C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23963" y="5769770"/>
            <a:ext cx="1685925" cy="161925"/>
          </a:xfrm>
        </p:spPr>
        <p:txBody>
          <a:bodyPr/>
          <a:lstStyle/>
          <a:p>
            <a:r>
              <a:rPr lang="en-US" altLang="zh-TW" dirty="0">
                <a:ea typeface="新細明體" charset="-120"/>
              </a:rPr>
              <a:t>www.simulatechnology.com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08DD311-1FFA-402D-8395-8B6D9EAD3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268759"/>
            <a:ext cx="8640960" cy="466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445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imula Company profile">
  <a:themeElements>
    <a:clrScheme name="Simula Company profile 1">
      <a:dk1>
        <a:srgbClr val="19426B"/>
      </a:dk1>
      <a:lt1>
        <a:srgbClr val="FFFFFF"/>
      </a:lt1>
      <a:dk2>
        <a:srgbClr val="008080"/>
      </a:dk2>
      <a:lt2>
        <a:srgbClr val="B2B2B2"/>
      </a:lt2>
      <a:accent1>
        <a:srgbClr val="35C9C2"/>
      </a:accent1>
      <a:accent2>
        <a:srgbClr val="398AC7"/>
      </a:accent2>
      <a:accent3>
        <a:srgbClr val="FFFFFF"/>
      </a:accent3>
      <a:accent4>
        <a:srgbClr val="14375A"/>
      </a:accent4>
      <a:accent5>
        <a:srgbClr val="AEE1DD"/>
      </a:accent5>
      <a:accent6>
        <a:srgbClr val="337DB4"/>
      </a:accent6>
      <a:hlink>
        <a:srgbClr val="CCCC00"/>
      </a:hlink>
      <a:folHlink>
        <a:srgbClr val="6D50CA"/>
      </a:folHlink>
    </a:clrScheme>
    <a:fontScheme name="Simula Company profile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imula Company profile 1">
        <a:dk1>
          <a:srgbClr val="19426B"/>
        </a:dk1>
        <a:lt1>
          <a:srgbClr val="FFFFFF"/>
        </a:lt1>
        <a:dk2>
          <a:srgbClr val="008080"/>
        </a:dk2>
        <a:lt2>
          <a:srgbClr val="B2B2B2"/>
        </a:lt2>
        <a:accent1>
          <a:srgbClr val="35C9C2"/>
        </a:accent1>
        <a:accent2>
          <a:srgbClr val="398AC7"/>
        </a:accent2>
        <a:accent3>
          <a:srgbClr val="FFFFFF"/>
        </a:accent3>
        <a:accent4>
          <a:srgbClr val="14375A"/>
        </a:accent4>
        <a:accent5>
          <a:srgbClr val="AEE1DD"/>
        </a:accent5>
        <a:accent6>
          <a:srgbClr val="337DB4"/>
        </a:accent6>
        <a:hlink>
          <a:srgbClr val="CCCC00"/>
        </a:hlink>
        <a:folHlink>
          <a:srgbClr val="6D50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ula Company profile 2">
        <a:dk1>
          <a:srgbClr val="25095D"/>
        </a:dk1>
        <a:lt1>
          <a:srgbClr val="FFFFFF"/>
        </a:lt1>
        <a:dk2>
          <a:srgbClr val="A1537C"/>
        </a:dk2>
        <a:lt2>
          <a:srgbClr val="B2B2B2"/>
        </a:lt2>
        <a:accent1>
          <a:srgbClr val="AF8ADC"/>
        </a:accent1>
        <a:accent2>
          <a:srgbClr val="60A065"/>
        </a:accent2>
        <a:accent3>
          <a:srgbClr val="FFFFFF"/>
        </a:accent3>
        <a:accent4>
          <a:srgbClr val="1E064E"/>
        </a:accent4>
        <a:accent5>
          <a:srgbClr val="D4C4EB"/>
        </a:accent5>
        <a:accent6>
          <a:srgbClr val="56915B"/>
        </a:accent6>
        <a:hlink>
          <a:srgbClr val="8DAED9"/>
        </a:hlink>
        <a:folHlink>
          <a:srgbClr val="5974C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ula Company profile 3">
        <a:dk1>
          <a:srgbClr val="2B166E"/>
        </a:dk1>
        <a:lt1>
          <a:srgbClr val="FFFFFF"/>
        </a:lt1>
        <a:dk2>
          <a:srgbClr val="1640B6"/>
        </a:dk2>
        <a:lt2>
          <a:srgbClr val="B2B2B2"/>
        </a:lt2>
        <a:accent1>
          <a:srgbClr val="48BDEC"/>
        </a:accent1>
        <a:accent2>
          <a:srgbClr val="EB984D"/>
        </a:accent2>
        <a:accent3>
          <a:srgbClr val="FFFFFF"/>
        </a:accent3>
        <a:accent4>
          <a:srgbClr val="23115D"/>
        </a:accent4>
        <a:accent5>
          <a:srgbClr val="B1DBF4"/>
        </a:accent5>
        <a:accent6>
          <a:srgbClr val="D58945"/>
        </a:accent6>
        <a:hlink>
          <a:srgbClr val="339966"/>
        </a:hlink>
        <a:folHlink>
          <a:srgbClr val="7E88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21911</TotalTime>
  <Words>606</Words>
  <Application>Microsoft Office PowerPoint</Application>
  <PresentationFormat>如螢幕大小 (4:3)</PresentationFormat>
  <Paragraphs>100</Paragraphs>
  <Slides>14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7" baseType="lpstr">
      <vt:lpstr>Noto Sans TC</vt:lpstr>
      <vt:lpstr>Microsoft JhengHei</vt:lpstr>
      <vt:lpstr>Microsoft JhengHei</vt:lpstr>
      <vt:lpstr>新細明體</vt:lpstr>
      <vt:lpstr>標楷體</vt:lpstr>
      <vt:lpstr>Arial</vt:lpstr>
      <vt:lpstr>Gill Sans MT</vt:lpstr>
      <vt:lpstr>Poppins</vt:lpstr>
      <vt:lpstr>Poppins Regular</vt:lpstr>
      <vt:lpstr>Roboto</vt:lpstr>
      <vt:lpstr>Verdana</vt:lpstr>
      <vt:lpstr>Wingdings</vt:lpstr>
      <vt:lpstr>Simula Company profile</vt:lpstr>
      <vt:lpstr>     矽瑪科技股份有限公司 Simula Technology Inc.  2024 Q3 Result Summary   2024/10/28     </vt:lpstr>
      <vt:lpstr>PowerPoint 簡報</vt:lpstr>
      <vt:lpstr>PowerPoint 簡報</vt:lpstr>
      <vt:lpstr>PowerPoint 簡報</vt:lpstr>
      <vt:lpstr>From parts to Key components and to Solution Provider</vt:lpstr>
      <vt:lpstr>PowerPoint 簡報</vt:lpstr>
      <vt:lpstr>Consolidated Statement of  Comprehensive Income – 2024/Q3</vt:lpstr>
      <vt:lpstr>Consolidated Statement of  Comprehensive Income-2024Q1~Q3</vt:lpstr>
      <vt:lpstr>Consolidated Balance Sheets – 2024/09/30 </vt:lpstr>
      <vt:lpstr>Key Financial Ratios (Consolidated)</vt:lpstr>
      <vt:lpstr>PowerPoint 簡報</vt:lpstr>
      <vt:lpstr>PowerPoint 簡報</vt:lpstr>
      <vt:lpstr>PowerPoint 簡報</vt:lpstr>
      <vt:lpstr>PowerPoint 簡報</vt:lpstr>
    </vt:vector>
  </TitlesOfParts>
  <Company>CMT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Template</dc:title>
  <dc:creator>marcobau</dc:creator>
  <cp:lastModifiedBy>AgnesWu_Simula</cp:lastModifiedBy>
  <cp:revision>1717</cp:revision>
  <dcterms:created xsi:type="dcterms:W3CDTF">2009-03-19T05:36:49Z</dcterms:created>
  <dcterms:modified xsi:type="dcterms:W3CDTF">2024-10-28T03:26:01Z</dcterms:modified>
</cp:coreProperties>
</file>