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5" r:id="rId2"/>
    <p:sldId id="449" r:id="rId3"/>
    <p:sldId id="429" r:id="rId4"/>
    <p:sldId id="428" r:id="rId5"/>
    <p:sldId id="489" r:id="rId6"/>
    <p:sldId id="483" r:id="rId7"/>
    <p:sldId id="486" r:id="rId8"/>
    <p:sldId id="478" r:id="rId9"/>
    <p:sldId id="487" r:id="rId10"/>
    <p:sldId id="488" r:id="rId11"/>
    <p:sldId id="484" r:id="rId12"/>
    <p:sldId id="491" r:id="rId13"/>
    <p:sldId id="492" r:id="rId14"/>
    <p:sldId id="493" r:id="rId15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yiJian_Simula" initials="W" lastIdx="2" clrIdx="0">
    <p:extLst>
      <p:ext uri="{19B8F6BF-5375-455C-9EA6-DF929625EA0E}">
        <p15:presenceInfo xmlns:p15="http://schemas.microsoft.com/office/powerpoint/2012/main" userId="S-1-5-21-383302658-3432097529-2573666489-12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12D4"/>
    <a:srgbClr val="332840"/>
    <a:srgbClr val="351330"/>
    <a:srgbClr val="72598D"/>
    <a:srgbClr val="6E16B6"/>
    <a:srgbClr val="64908A"/>
    <a:srgbClr val="6E1486"/>
    <a:srgbClr val="483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87211" autoAdjust="0"/>
  </p:normalViewPr>
  <p:slideViewPr>
    <p:cSldViewPr>
      <p:cViewPr varScale="1">
        <p:scale>
          <a:sx n="75" d="100"/>
          <a:sy n="75" d="100"/>
        </p:scale>
        <p:origin x="171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3030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A5A2D0-0787-48CA-B0AF-881D5F662727}" type="datetimeFigureOut">
              <a:rPr lang="zh-TW" altLang="en-US"/>
              <a:pPr/>
              <a:t>2024/10/28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75EBD7-0645-4BF2-B87C-76DAC242EBE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007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6" rIns="88212" bIns="44106" numCol="1" anchor="t" anchorCtr="0" compatLnSpc="1">
            <a:prstTxWarp prst="textNoShape">
              <a:avLst/>
            </a:prstTxWarp>
          </a:bodyPr>
          <a:lstStyle>
            <a:lvl1pPr algn="l" defTabSz="882650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6" rIns="88212" bIns="44106" numCol="1" anchor="t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6" rIns="88212" bIns="44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6" rIns="88212" bIns="44106" numCol="1" anchor="b" anchorCtr="0" compatLnSpc="1">
            <a:prstTxWarp prst="textNoShape">
              <a:avLst/>
            </a:prstTxWarp>
          </a:bodyPr>
          <a:lstStyle>
            <a:lvl1pPr algn="l" defTabSz="882650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12" tIns="44106" rIns="88212" bIns="44106" numCol="1" anchor="b" anchorCtr="0" compatLnSpc="1">
            <a:prstTxWarp prst="textNoShape">
              <a:avLst/>
            </a:prstTxWarp>
          </a:bodyPr>
          <a:lstStyle>
            <a:lvl1pPr algn="r" defTabSz="882650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F7A3C416-6883-412C-A5D9-56571796C1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058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3C416-6883-412C-A5D9-56571796C1EF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8599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3C416-6883-412C-A5D9-56571796C1EF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98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3C416-6883-412C-A5D9-56571796C1EF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9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A3C416-6883-412C-A5D9-56571796C1EF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35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A3C416-6883-412C-A5D9-56571796C1EF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09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2"/>
          <p:cNvSpPr>
            <a:spLocks/>
          </p:cNvSpPr>
          <p:nvPr userDrawn="1"/>
        </p:nvSpPr>
        <p:spPr bwMode="gray">
          <a:xfrm>
            <a:off x="1" y="4076700"/>
            <a:ext cx="5435600" cy="2349500"/>
          </a:xfrm>
          <a:custGeom>
            <a:avLst/>
            <a:gdLst>
              <a:gd name="T0" fmla="*/ 3048 w 3048"/>
              <a:gd name="T1" fmla="*/ 1335 h 1424"/>
              <a:gd name="T2" fmla="*/ 1440 w 3048"/>
              <a:gd name="T3" fmla="*/ 1099 h 1424"/>
              <a:gd name="T4" fmla="*/ 0 w 3048"/>
              <a:gd name="T5" fmla="*/ 0 h 1424"/>
              <a:gd name="T6" fmla="*/ 0 w 3048"/>
              <a:gd name="T7" fmla="*/ 1424 h 1424"/>
              <a:gd name="T8" fmla="*/ 3048 w 3048"/>
              <a:gd name="T9" fmla="*/ 1335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"/>
              <a:gd name="T16" fmla="*/ 0 h 1424"/>
              <a:gd name="T17" fmla="*/ 3048 w 3048"/>
              <a:gd name="T18" fmla="*/ 1424 h 14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EAAF8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sz="2100"/>
          </a:p>
        </p:txBody>
      </p:sp>
      <p:sp>
        <p:nvSpPr>
          <p:cNvPr id="10" name="Freeform 19"/>
          <p:cNvSpPr>
            <a:spLocks/>
          </p:cNvSpPr>
          <p:nvPr userDrawn="1"/>
        </p:nvSpPr>
        <p:spPr bwMode="gray">
          <a:xfrm>
            <a:off x="1" y="4395788"/>
            <a:ext cx="9169400" cy="2476500"/>
          </a:xfrm>
          <a:custGeom>
            <a:avLst/>
            <a:gdLst>
              <a:gd name="T0" fmla="*/ 0 w 5776"/>
              <a:gd name="T1" fmla="*/ 1560 h 1560"/>
              <a:gd name="T2" fmla="*/ 0 w 5776"/>
              <a:gd name="T3" fmla="*/ 928 h 1560"/>
              <a:gd name="T4" fmla="*/ 4200 w 5776"/>
              <a:gd name="T5" fmla="*/ 984 h 1560"/>
              <a:gd name="T6" fmla="*/ 5768 w 5776"/>
              <a:gd name="T7" fmla="*/ 0 h 1560"/>
              <a:gd name="T8" fmla="*/ 5760 w 5776"/>
              <a:gd name="T9" fmla="*/ 1560 h 1560"/>
              <a:gd name="T10" fmla="*/ 0 w 5776"/>
              <a:gd name="T11" fmla="*/ 1560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76"/>
              <a:gd name="T19" fmla="*/ 0 h 1560"/>
              <a:gd name="T20" fmla="*/ 5776 w 5776"/>
              <a:gd name="T21" fmla="*/ 1560 h 15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rgbClr val="7647ED"/>
              </a:gs>
              <a:gs pos="100000">
                <a:srgbClr val="6E148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sz="2100"/>
          </a:p>
        </p:txBody>
      </p:sp>
      <p:sp>
        <p:nvSpPr>
          <p:cNvPr id="67589" name="Rectangle 5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 smtClean="0">
                <a:solidFill>
                  <a:srgbClr val="48385A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7592" name="Rectangle 55"/>
          <p:cNvSpPr>
            <a:spLocks noGrp="1" noChangeArrowheads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 algn="ctr">
              <a:defRPr sz="3750" smtClean="0">
                <a:solidFill>
                  <a:srgbClr val="3328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3920D-6D58-47AE-B6E8-29D80AB50D8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0513" y="44450"/>
            <a:ext cx="2057400" cy="62563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6019800" cy="62563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1A158-4F19-4B83-8BA3-60713B7CC4B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68313" y="44456"/>
            <a:ext cx="6335712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052519"/>
            <a:ext cx="4038600" cy="2547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052519"/>
            <a:ext cx="4038600" cy="2547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8313" y="3752850"/>
            <a:ext cx="4038600" cy="25479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9313" y="3752850"/>
            <a:ext cx="4038600" cy="25479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8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7C53E-E4BC-48E6-8748-E04DC2277E0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4456"/>
            <a:ext cx="6335712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052514"/>
            <a:ext cx="4038600" cy="52482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59313" y="1052519"/>
            <a:ext cx="4038600" cy="25479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59313" y="3752850"/>
            <a:ext cx="4038600" cy="25479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C632A-AB87-4C0E-A147-41BB19ECD75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44456"/>
            <a:ext cx="6335712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68313" y="1052514"/>
            <a:ext cx="8229600" cy="524827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F0431-3C2E-442C-AAB9-272FC695B2E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80975" y="128594"/>
            <a:ext cx="8516938" cy="61801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>
          <a:xfrm>
            <a:off x="107950" y="6550025"/>
            <a:ext cx="22479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748716" y="6597650"/>
            <a:ext cx="395287" cy="196850"/>
          </a:xfrm>
        </p:spPr>
        <p:txBody>
          <a:bodyPr/>
          <a:lstStyle>
            <a:lvl1pPr>
              <a:defRPr/>
            </a:lvl1pPr>
          </a:lstStyle>
          <a:p>
            <a:fld id="{DF06D88D-B2A0-404B-B9D3-C0A812A24EA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3F277-05C8-481B-A4DF-668C9E8F8B0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D2CCE-7B70-48DB-B03B-830B6D54556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052514"/>
            <a:ext cx="4038600" cy="5248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052514"/>
            <a:ext cx="4038600" cy="52482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F59A4-861B-4CE7-878B-D8A238055C6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8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145D1-192F-480C-B862-14911651944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4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23117-4B21-4E47-A426-D6BCC20103E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3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52B80-68E9-4A87-87E5-FAD4D46C885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29D87-8AF3-4595-9DA5-C10A7D9949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528FD-F929-429A-9BC4-5CDC476EDBB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Freeform 121"/>
          <p:cNvSpPr>
            <a:spLocks/>
          </p:cNvSpPr>
          <p:nvPr userDrawn="1"/>
        </p:nvSpPr>
        <p:spPr bwMode="auto">
          <a:xfrm>
            <a:off x="1589" y="-26988"/>
            <a:ext cx="6802437" cy="817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63" y="0"/>
              </a:cxn>
              <a:cxn ang="0">
                <a:pos x="4264" y="499"/>
              </a:cxn>
              <a:cxn ang="0">
                <a:pos x="0" y="499"/>
              </a:cxn>
              <a:cxn ang="0">
                <a:pos x="0" y="0"/>
              </a:cxn>
            </a:cxnLst>
            <a:rect l="0" t="0" r="r" b="b"/>
            <a:pathLst>
              <a:path w="4763" h="499">
                <a:moveTo>
                  <a:pt x="0" y="0"/>
                </a:moveTo>
                <a:lnTo>
                  <a:pt x="4763" y="0"/>
                </a:lnTo>
                <a:lnTo>
                  <a:pt x="4264" y="499"/>
                </a:lnTo>
                <a:lnTo>
                  <a:pt x="0" y="49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E1486">
                  <a:gamma/>
                  <a:shade val="46275"/>
                  <a:invGamma/>
                </a:srgbClr>
              </a:gs>
              <a:gs pos="100000">
                <a:srgbClr val="6E1486">
                  <a:alpha val="44000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sz="2100"/>
          </a:p>
        </p:txBody>
      </p:sp>
      <p:sp>
        <p:nvSpPr>
          <p:cNvPr id="2163" name="Rectangle 115"/>
          <p:cNvSpPr>
            <a:spLocks noChangeArrowheads="1"/>
          </p:cNvSpPr>
          <p:nvPr userDrawn="1"/>
        </p:nvSpPr>
        <p:spPr bwMode="auto">
          <a:xfrm>
            <a:off x="0" y="6524631"/>
            <a:ext cx="9144000" cy="333375"/>
          </a:xfrm>
          <a:prstGeom prst="rect">
            <a:avLst/>
          </a:prstGeom>
          <a:gradFill rotWithShape="1">
            <a:gsLst>
              <a:gs pos="0">
                <a:srgbClr val="6E1486"/>
              </a:gs>
              <a:gs pos="100000">
                <a:srgbClr val="6E148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2050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50025"/>
            <a:ext cx="2247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r>
              <a:rPr lang="en-US" altLang="zh-TW"/>
              <a:t>www.simula.com.tw</a:t>
            </a:r>
          </a:p>
        </p:txBody>
      </p:sp>
      <p:sp>
        <p:nvSpPr>
          <p:cNvPr id="2060" name="Rectangle 55"/>
          <p:cNvSpPr>
            <a:spLocks noGrp="1" noChangeArrowheads="1"/>
          </p:cNvSpPr>
          <p:nvPr>
            <p:ph type="title"/>
          </p:nvPr>
        </p:nvSpPr>
        <p:spPr bwMode="white">
          <a:xfrm>
            <a:off x="180978" y="128588"/>
            <a:ext cx="633571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標題</a:t>
            </a:r>
          </a:p>
        </p:txBody>
      </p:sp>
      <p:sp>
        <p:nvSpPr>
          <p:cNvPr id="2061" name="AutoShape 13"/>
          <p:cNvSpPr>
            <a:spLocks noChangeArrowheads="1"/>
          </p:cNvSpPr>
          <p:nvPr userDrawn="1"/>
        </p:nvSpPr>
        <p:spPr bwMode="auto">
          <a:xfrm flipH="1">
            <a:off x="8604253" y="6235700"/>
            <a:ext cx="576263" cy="649288"/>
          </a:xfrm>
          <a:prstGeom prst="rtTriangle">
            <a:avLst/>
          </a:prstGeom>
          <a:solidFill>
            <a:srgbClr val="72598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1078" name="Rectangle 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8716" y="6597650"/>
            <a:ext cx="3952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fld id="{5239F3AA-D2C5-4300-BA72-A06AEE7FB43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3074" name="Picture 2" descr="D:\矽瑪1\其他\工作區域182x50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2798" y="112589"/>
            <a:ext cx="2373699" cy="65211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+mj-lt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5pPr>
      <a:lvl6pPr marL="342892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6pPr>
      <a:lvl7pPr marL="685783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7pPr>
      <a:lvl8pPr marL="1028675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8pPr>
      <a:lvl9pPr marL="1371566" algn="l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itchFamily="34" charset="0"/>
          <a:ea typeface="標楷體" pitchFamily="65" charset="-12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1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標楷體" pitchFamily="65" charset="-120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標楷體" pitchFamily="65" charset="-120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標楷體" pitchFamily="65" charset="-12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標楷體" pitchFamily="65" charset="-120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56163" y="2455072"/>
            <a:ext cx="5830490" cy="1082279"/>
          </a:xfrm>
        </p:spPr>
        <p:txBody>
          <a:bodyPr/>
          <a:lstStyle/>
          <a:p>
            <a:br>
              <a:rPr kumimoji="1" lang="zh-TW" altLang="en-US" sz="3450" b="1" dirty="0">
                <a:solidFill>
                  <a:srgbClr val="000099"/>
                </a:solidFill>
                <a:effectLst/>
              </a:rPr>
            </a:br>
            <a:br>
              <a:rPr kumimoji="1" lang="zh-TW" altLang="en-US" sz="3450" b="1" dirty="0">
                <a:solidFill>
                  <a:srgbClr val="000099"/>
                </a:solidFill>
                <a:effectLst/>
              </a:rPr>
            </a:br>
            <a:r>
              <a:rPr kumimoji="1" lang="zh-TW" altLang="en-US" sz="345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矽瑪科技</a:t>
            </a:r>
            <a:r>
              <a:rPr kumimoji="1" lang="en-US" altLang="zh-TW" sz="345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345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股</a:t>
            </a:r>
            <a:r>
              <a:rPr kumimoji="1" lang="en-US" altLang="zh-TW" sz="345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345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br>
              <a:rPr kumimoji="1" lang="zh-TW" altLang="en-US" sz="345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kumimoji="1" lang="zh-TW" altLang="en-US" sz="345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345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kumimoji="1" lang="zh-TW" altLang="en-US" sz="345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年第三季營運簡報</a:t>
            </a:r>
            <a:br>
              <a:rPr kumimoji="1" lang="en-US" altLang="zh-TW" sz="3450" b="1" dirty="0">
                <a:solidFill>
                  <a:srgbClr val="000099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</a:br>
            <a:br>
              <a:rPr kumimoji="1" lang="zh-TW" altLang="en-US" sz="3450" b="1" dirty="0">
                <a:solidFill>
                  <a:srgbClr val="000099"/>
                </a:solidFill>
                <a:effectLst/>
                <a:latin typeface="Noto Sans TC" panose="020B0500000000000000" pitchFamily="34" charset="-120"/>
                <a:ea typeface="Noto Sans TC" panose="020B0500000000000000" pitchFamily="34" charset="-120"/>
              </a:rPr>
            </a:br>
            <a:br>
              <a:rPr kumimoji="1" lang="zh-TW" altLang="en-US" sz="3450" b="1" dirty="0">
                <a:solidFill>
                  <a:srgbClr val="000099"/>
                </a:solidFill>
                <a:effectLst/>
              </a:rPr>
            </a:br>
            <a:br>
              <a:rPr kumimoji="1" lang="en-US" altLang="zh-TW" sz="3450" b="1" dirty="0">
                <a:solidFill>
                  <a:srgbClr val="000099"/>
                </a:solidFill>
                <a:effectLst/>
              </a:rPr>
            </a:br>
            <a:r>
              <a:rPr kumimoji="1" lang="en-US" altLang="zh-TW" sz="28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2024/10/28</a:t>
            </a:r>
            <a:br>
              <a:rPr kumimoji="1" lang="zh-TW" altLang="en-US" sz="3450" b="1" dirty="0">
                <a:solidFill>
                  <a:srgbClr val="0000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TW" altLang="en-US" sz="3450" b="1" dirty="0">
              <a:solidFill>
                <a:srgbClr val="00009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FB062-26E5-47A2-9F75-7E33430E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989"/>
            <a:ext cx="7127326" cy="563562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重要財務指標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12C5A04-E52D-4F4E-B041-C12291B1E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3F277-05C8-481B-A4DF-668C9E8F8B0F}" type="slidenum">
              <a:rPr lang="en-US" altLang="zh-TW" smtClean="0"/>
              <a:pPr/>
              <a:t>10</a:t>
            </a:fld>
            <a:endParaRPr lang="en-US" altLang="zh-TW" dirty="0"/>
          </a:p>
        </p:txBody>
      </p:sp>
      <p:sp>
        <p:nvSpPr>
          <p:cNvPr id="7" name="內容版面配置區 7">
            <a:extLst>
              <a:ext uri="{FF2B5EF4-FFF2-40B4-BE49-F238E27FC236}">
                <a16:creationId xmlns:a16="http://schemas.microsoft.com/office/drawing/2014/main" id="{B16A49DD-9DCF-43C0-BEEE-6E8291A348A4}"/>
              </a:ext>
            </a:extLst>
          </p:cNvPr>
          <p:cNvSpPr txBox="1">
            <a:spLocks/>
          </p:cNvSpPr>
          <p:nvPr/>
        </p:nvSpPr>
        <p:spPr>
          <a:xfrm>
            <a:off x="1330775" y="4485011"/>
            <a:ext cx="6334293" cy="8999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zh-TW" altLang="en-US" sz="1200" kern="0" dirty="0"/>
          </a:p>
        </p:txBody>
      </p:sp>
      <p:sp>
        <p:nvSpPr>
          <p:cNvPr id="10" name="頁尾版面配置區 2">
            <a:extLst>
              <a:ext uri="{FF2B5EF4-FFF2-40B4-BE49-F238E27FC236}">
                <a16:creationId xmlns:a16="http://schemas.microsoft.com/office/drawing/2014/main" id="{9D87BBE6-9D20-449A-B2C1-E5586C840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23963" y="5769770"/>
            <a:ext cx="1685925" cy="16192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A4C319-D443-4557-BE7A-A5A9475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774" y="1844824"/>
            <a:ext cx="64815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44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5CF3AB0-D78E-437B-A306-92FF53D82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25" y="1231897"/>
            <a:ext cx="7125309" cy="5282431"/>
          </a:xfrm>
          <a:prstGeom prst="rect">
            <a:avLst/>
          </a:prstGeom>
        </p:spPr>
      </p:pic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A66D0-8098-4820-9ABE-D22D1083F379}" type="slidenum">
              <a:rPr lang="en-US" altLang="zh-TW"/>
              <a:pPr/>
              <a:t>11</a:t>
            </a:fld>
            <a:endParaRPr lang="en-US" altLang="zh-TW" dirty="0"/>
          </a:p>
        </p:txBody>
      </p:sp>
      <p:sp>
        <p:nvSpPr>
          <p:cNvPr id="80388" name="Rectangle 1540"/>
          <p:cNvSpPr>
            <a:spLocks noChangeArrowheads="1"/>
          </p:cNvSpPr>
          <p:nvPr/>
        </p:nvSpPr>
        <p:spPr bwMode="auto">
          <a:xfrm>
            <a:off x="-72516" y="973349"/>
            <a:ext cx="5778103" cy="710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787" y="959946"/>
            <a:ext cx="171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P&amp;L - MoM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內容版面配置區 7"/>
          <p:cNvSpPr txBox="1">
            <a:spLocks/>
          </p:cNvSpPr>
          <p:nvPr/>
        </p:nvSpPr>
        <p:spPr>
          <a:xfrm>
            <a:off x="-1404664" y="1488577"/>
            <a:ext cx="8730524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三、營運概況及未來展望</a:t>
            </a:r>
            <a:endParaRPr lang="en-US" altLang="zh-TW" sz="36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Poppins" panose="00000500000000000000" pitchFamily="2" charset="0"/>
            </a:endParaRPr>
          </a:p>
          <a:p>
            <a:pPr marL="0" indent="0" algn="ctr">
              <a:buNone/>
            </a:pP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Poppins" panose="00000500000000000000" pitchFamily="2" charset="0"/>
            </a:endParaRPr>
          </a:p>
          <a:p>
            <a:pPr marL="0" indent="0" algn="ctr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  <a:p>
            <a:pPr marL="0" indent="0" algn="ctr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總經理  胡若堯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JY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Hu</a:t>
            </a:r>
          </a:p>
          <a:p>
            <a:pPr marL="0" indent="0" algn="ctr">
              <a:buNone/>
            </a:pPr>
            <a:endParaRPr lang="en-US" altLang="zh-TW" sz="3200" dirty="0">
              <a:solidFill>
                <a:srgbClr val="33284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pPr marL="0" indent="0" algn="ctr">
              <a:buNone/>
            </a:pPr>
            <a:endParaRPr lang="en-US" altLang="zh-TW" sz="1200" kern="0" dirty="0">
              <a:latin typeface="Poppins Regular" panose="00000500000000000000" pitchFamily="2" charset="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endParaRPr lang="en-US" altLang="zh-TW" sz="1200" kern="0" dirty="0"/>
          </a:p>
          <a:p>
            <a:endParaRPr lang="zh-TW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4233212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D417560-C9E4-4F07-9AA6-AF8DA38CE6B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2024 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前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3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季營運概況</a:t>
            </a:r>
            <a:endParaRPr kumimoji="1" lang="ja-JP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665AF10-E3F2-44AB-AD5B-32A6FA74D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www.simula.com.tw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BE8F4A-C926-4BFC-B0C0-4B20D27B5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6D88D-B2A0-404B-B9D3-C0A812A24EA7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20CC85-2C1F-4F28-ABC0-186250BAD522}"/>
              </a:ext>
            </a:extLst>
          </p:cNvPr>
          <p:cNvSpPr/>
          <p:nvPr/>
        </p:nvSpPr>
        <p:spPr>
          <a:xfrm>
            <a:off x="539551" y="4375"/>
            <a:ext cx="8209163" cy="62889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 algn="l"/>
            <a:endParaRPr lang="en-US" altLang="zh-TW" sz="2400" dirty="0">
              <a:solidFill>
                <a:srgbClr val="00000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Tahoma" panose="020B0604030504040204" pitchFamily="34" charset="0"/>
            </a:endParaRPr>
          </a:p>
          <a:p>
            <a:pPr lvl="1" algn="l">
              <a:lnSpc>
                <a:spcPct val="200000"/>
              </a:lnSpc>
            </a:pPr>
            <a:endParaRPr lang="en-US" altLang="zh-TW" sz="3200" dirty="0">
              <a:solidFill>
                <a:srgbClr val="00000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Tahoma" panose="020B0604030504040204" pitchFamily="34" charset="0"/>
            </a:endParaRPr>
          </a:p>
          <a:p>
            <a:pPr marL="742950" lvl="1" indent="-285750" algn="l">
              <a:lnSpc>
                <a:spcPct val="200000"/>
              </a:lnSpc>
              <a:spcAft>
                <a:spcPts val="800"/>
              </a:spcAft>
              <a:buFont typeface="+mj-lt"/>
              <a:buAutoNum type="arabicParenR"/>
              <a:tabLst>
                <a:tab pos="914400" algn="l"/>
              </a:tabLst>
            </a:pPr>
            <a:r>
              <a:rPr lang="en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營收成長，</a:t>
            </a:r>
            <a:r>
              <a:rPr lang="zh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庫存消化，</a:t>
            </a:r>
            <a:r>
              <a:rPr lang="en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毛利率上升。</a:t>
            </a:r>
          </a:p>
          <a:p>
            <a:pPr marL="742950" lvl="1" indent="-285750" algn="l">
              <a:lnSpc>
                <a:spcPct val="200000"/>
              </a:lnSpc>
              <a:spcAft>
                <a:spcPts val="800"/>
              </a:spcAft>
              <a:buFont typeface="+mj-lt"/>
              <a:buAutoNum type="arabicParenR"/>
              <a:tabLst>
                <a:tab pos="914400" algn="l"/>
              </a:tabLst>
            </a:pPr>
            <a:r>
              <a:rPr lang="en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持續開源節流，營業費用管控得宜。</a:t>
            </a:r>
          </a:p>
          <a:p>
            <a:pPr marL="742950" lvl="1" indent="-285750" algn="l">
              <a:lnSpc>
                <a:spcPct val="200000"/>
              </a:lnSpc>
              <a:spcAft>
                <a:spcPts val="800"/>
              </a:spcAft>
              <a:buFont typeface="+mj-lt"/>
              <a:buAutoNum type="arabicParenR"/>
              <a:tabLst>
                <a:tab pos="914400" algn="l"/>
              </a:tabLst>
            </a:pPr>
            <a:r>
              <a:rPr lang="en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車用及消費性產品訂單</a:t>
            </a:r>
            <a:r>
              <a:rPr lang="en-US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Q3</a:t>
            </a:r>
            <a:r>
              <a:rPr lang="en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回籠，產品利潤回穩。</a:t>
            </a:r>
          </a:p>
          <a:p>
            <a:pPr marL="742950" lvl="1" indent="-285750" algn="l">
              <a:lnSpc>
                <a:spcPct val="200000"/>
              </a:lnSpc>
              <a:spcAft>
                <a:spcPts val="800"/>
              </a:spcAft>
              <a:buFont typeface="+mj-lt"/>
              <a:buAutoNum type="arabicParenR"/>
              <a:tabLst>
                <a:tab pos="914400" algn="l"/>
              </a:tabLst>
            </a:pPr>
            <a:r>
              <a:rPr lang="en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配合客戶端需求，</a:t>
            </a:r>
            <a:r>
              <a:rPr lang="en-US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MIT</a:t>
            </a:r>
            <a:r>
              <a:rPr lang="en-TW" sz="2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比例持續提升。</a:t>
            </a:r>
          </a:p>
          <a:p>
            <a:pPr marL="800100" lvl="1" indent="-342900" algn="l">
              <a:buFont typeface="+mj-lt"/>
              <a:buAutoNum type="arabicParenR"/>
            </a:pPr>
            <a:endParaRPr lang="en-US" altLang="zh-TW" sz="2400" dirty="0">
              <a:solidFill>
                <a:srgbClr val="00000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Tahoma" panose="020B0604030504040204" pitchFamily="34" charset="0"/>
            </a:endParaRPr>
          </a:p>
          <a:p>
            <a:pPr marL="800100" lvl="1" indent="-342900" algn="l">
              <a:buFont typeface="+mj-lt"/>
              <a:buAutoNum type="arabicParenR"/>
            </a:pPr>
            <a:endParaRPr lang="en-US" altLang="zh-TW" sz="2400" dirty="0">
              <a:solidFill>
                <a:srgbClr val="00000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Tahoma" panose="020B0604030504040204" pitchFamily="34" charset="0"/>
            </a:endParaRPr>
          </a:p>
          <a:p>
            <a:pPr marL="800100" lvl="1" indent="-342900" algn="l">
              <a:buFont typeface="+mj-lt"/>
              <a:buAutoNum type="arabicParenR"/>
            </a:pPr>
            <a:endParaRPr lang="en-US" altLang="zh-TW" sz="2400" dirty="0">
              <a:solidFill>
                <a:srgbClr val="00000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Tahoma" panose="020B0604030504040204" pitchFamily="34" charset="0"/>
            </a:endParaRPr>
          </a:p>
          <a:p>
            <a:pPr marL="800100" lvl="1" indent="-342900" algn="l">
              <a:buFont typeface="+mj-lt"/>
              <a:buAutoNum type="arabicParenR"/>
            </a:pPr>
            <a:endParaRPr lang="en-US" altLang="zh-TW" sz="2400" dirty="0">
              <a:solidFill>
                <a:srgbClr val="00000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243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A66D0-8098-4820-9ABE-D22D1083F379}" type="slidenum">
              <a:rPr lang="en-US" altLang="zh-TW"/>
              <a:pPr/>
              <a:t>13</a:t>
            </a:fld>
            <a:endParaRPr lang="en-US" altLang="zh-TW" dirty="0"/>
          </a:p>
        </p:txBody>
      </p:sp>
      <p:sp>
        <p:nvSpPr>
          <p:cNvPr id="80388" name="Rectangle 1540"/>
          <p:cNvSpPr>
            <a:spLocks noChangeArrowheads="1"/>
          </p:cNvSpPr>
          <p:nvPr/>
        </p:nvSpPr>
        <p:spPr bwMode="auto">
          <a:xfrm>
            <a:off x="-72516" y="973349"/>
            <a:ext cx="5778103" cy="710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787" y="959946"/>
            <a:ext cx="171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P&amp;L - MoM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51520" y="92075"/>
            <a:ext cx="59038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Gill Sans MT" pitchFamily="34" charset="0"/>
                <a:ea typeface="微軟正黑體" pitchFamily="34" charset="-12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Century Gothic" pitchFamily="34" charset="0"/>
                <a:ea typeface="文鼎中黑" pitchFamily="49" charset="-120"/>
              </a:defRPr>
            </a:lvl9pPr>
          </a:lstStyle>
          <a:p>
            <a:pPr>
              <a:lnSpc>
                <a:spcPct val="105000"/>
              </a:lnSpc>
              <a:spcBef>
                <a:spcPts val="1200"/>
              </a:spcBef>
              <a:spcAft>
                <a:spcPct val="20000"/>
              </a:spcAft>
            </a:pP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</a:rPr>
              <a:t>2024 Q4</a:t>
            </a:r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</a:rPr>
              <a:t>營業展望</a:t>
            </a:r>
            <a:endParaRPr lang="en-US" altLang="zh-TW" sz="2800" b="0" dirty="0">
              <a:solidFill>
                <a:schemeClr val="bg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-108520" y="959946"/>
            <a:ext cx="9217023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TW" sz="2400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800100" lvl="1" indent="-342900" algn="l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因應關稅及配合客戶需求，持續提高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MIT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比例。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800100" lvl="1" indent="-342900" algn="l">
              <a:buFont typeface="+mj-lt"/>
              <a:buAutoNum type="arabicParenR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800100" lvl="1" indent="-342900" algn="l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藉由產線半自動化及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MIT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生產優勢，積極爭取車用線材訂單。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800100" lvl="1" indent="-342900" algn="l">
              <a:buFont typeface="+mj-lt"/>
              <a:buAutoNum type="arabicParenR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800100" lvl="1" indent="-342900" algn="l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持續投資連接器自動化生產，降低成本，在地供應代工大廠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800100" lvl="1" indent="-342900" algn="l">
              <a:buFont typeface="+mj-lt"/>
              <a:buAutoNum type="arabicParenR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800100" lvl="1" indent="-342900" algn="l">
              <a:buFont typeface="+mj-lt"/>
              <a:buAutoNum type="arabicParenR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加速高頻線材自主開發及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M&amp;A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，配合集團資源，搶佔市場。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marL="800100" lvl="1" indent="-342900" algn="l">
              <a:buFont typeface="+mj-lt"/>
              <a:buAutoNum type="arabicParenR"/>
            </a:pPr>
            <a:endParaRPr lang="en-US" altLang="zh-TW" sz="2400" dirty="0">
              <a:latin typeface="Noto Sans TC" panose="020B0500000000000000" pitchFamily="34" charset="-120"/>
              <a:ea typeface="Noto Sans TC" panose="020B0500000000000000" pitchFamily="34" charset="-120"/>
              <a:cs typeface="Tahoma" panose="020B0604030504040204" pitchFamily="34" charset="0"/>
            </a:endParaRPr>
          </a:p>
          <a:p>
            <a:pPr lvl="1" algn="l">
              <a:spcBef>
                <a:spcPts val="600"/>
              </a:spcBef>
            </a:pPr>
            <a:r>
              <a:rPr lang="en-US" altLang="zh-TW" sz="2400" dirty="0">
                <a:solidFill>
                  <a:srgbClr val="000000"/>
                </a:solidFill>
                <a:latin typeface="Noto Sans TC" panose="020B0500000000000000" pitchFamily="34" charset="-120"/>
                <a:ea typeface="Noto Sans TC" panose="020B0500000000000000" pitchFamily="34" charset="-120"/>
                <a:cs typeface="Tahoma" panose="020B0604030504040204" pitchFamily="34" charset="0"/>
              </a:rPr>
              <a:t>            </a:t>
            </a:r>
            <a:endParaRPr lang="en-US" altLang="zh-TW" sz="2400" dirty="0">
              <a:latin typeface="Noto Sans TC" panose="020B0500000000000000" pitchFamily="34" charset="-120"/>
              <a:ea typeface="Noto Sans TC" panose="020B0500000000000000" pitchFamily="34" charset="-120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2400" dirty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2400" dirty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2400" dirty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2400" dirty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52238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5CF3AB0-D78E-437B-A306-92FF53D82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25" y="1231897"/>
            <a:ext cx="7125309" cy="5282431"/>
          </a:xfrm>
          <a:prstGeom prst="rect">
            <a:avLst/>
          </a:prstGeom>
        </p:spPr>
      </p:pic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A66D0-8098-4820-9ABE-D22D1083F379}" type="slidenum">
              <a:rPr lang="en-US" altLang="zh-TW"/>
              <a:pPr/>
              <a:t>14</a:t>
            </a:fld>
            <a:endParaRPr lang="en-US" altLang="zh-TW" dirty="0"/>
          </a:p>
        </p:txBody>
      </p:sp>
      <p:sp>
        <p:nvSpPr>
          <p:cNvPr id="80388" name="Rectangle 1540"/>
          <p:cNvSpPr>
            <a:spLocks noChangeArrowheads="1"/>
          </p:cNvSpPr>
          <p:nvPr/>
        </p:nvSpPr>
        <p:spPr bwMode="auto">
          <a:xfrm>
            <a:off x="-72516" y="973349"/>
            <a:ext cx="5778103" cy="710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787" y="959946"/>
            <a:ext cx="171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P&amp;L - MoM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內容版面配置區 7"/>
          <p:cNvSpPr txBox="1">
            <a:spLocks/>
          </p:cNvSpPr>
          <p:nvPr/>
        </p:nvSpPr>
        <p:spPr>
          <a:xfrm>
            <a:off x="-1548727" y="2429470"/>
            <a:ext cx="8730524" cy="38164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四、</a:t>
            </a:r>
            <a:r>
              <a:rPr lang="en-US" altLang="zh-TW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Q</a:t>
            </a: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 </a:t>
            </a:r>
            <a:r>
              <a:rPr lang="en-US" altLang="zh-TW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&amp;</a:t>
            </a: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 </a:t>
            </a:r>
            <a:r>
              <a:rPr lang="en-US" altLang="zh-TW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A</a:t>
            </a:r>
          </a:p>
          <a:p>
            <a:pPr marL="0" indent="0" algn="ctr">
              <a:buNone/>
            </a:pPr>
            <a:endParaRPr lang="en-US" altLang="zh-TW" sz="3200" dirty="0">
              <a:solidFill>
                <a:srgbClr val="332840"/>
              </a:solidFill>
              <a:latin typeface="Noto Sans TC" panose="020B0500000000000000" pitchFamily="34" charset="-12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pPr marL="0" indent="0" algn="ctr">
              <a:buNone/>
            </a:pPr>
            <a:endParaRPr lang="en-US" altLang="zh-TW" sz="1200" kern="0" dirty="0">
              <a:latin typeface="Poppins Regular" panose="00000500000000000000" pitchFamily="2" charset="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endParaRPr lang="en-US" altLang="zh-TW" sz="1200" kern="0" dirty="0"/>
          </a:p>
          <a:p>
            <a:endParaRPr lang="zh-TW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27422664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529" y="968348"/>
            <a:ext cx="8765510" cy="4843464"/>
          </a:xfrm>
        </p:spPr>
        <p:txBody>
          <a:bodyPr/>
          <a:lstStyle/>
          <a:p>
            <a:pPr marL="0" indent="0">
              <a:buNone/>
            </a:pPr>
            <a:endParaRPr lang="en-US" altLang="zh-TW" sz="1350" dirty="0">
              <a:latin typeface="Gill Sans MT" panose="020B0502020104020203" pitchFamily="34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議程：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一、公司簡介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二、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2024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年第三季財務結果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三、營運概況及第四季展望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四、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Q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&amp;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A</a:t>
            </a:r>
          </a:p>
          <a:p>
            <a:pPr marL="0" indent="0">
              <a:buNone/>
            </a:pPr>
            <a:endParaRPr lang="en-US" altLang="zh-TW" sz="1350" dirty="0"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3F277-05C8-481B-A4DF-668C9E8F8B0F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7" name="頁尾版面配置區 2">
            <a:extLst>
              <a:ext uri="{FF2B5EF4-FFF2-40B4-BE49-F238E27FC236}">
                <a16:creationId xmlns:a16="http://schemas.microsoft.com/office/drawing/2014/main" id="{E1F1180C-2FD8-4F2C-94A8-1D042E0E1D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23963" y="5769770"/>
            <a:ext cx="1685925" cy="16192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3"/>
          </p:nvPr>
        </p:nvSpPr>
        <p:spPr>
          <a:xfrm>
            <a:off x="211039" y="1124744"/>
            <a:ext cx="8640959" cy="4664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免責聲明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次法說會提供之簡報包含前瞻性陳述，內容包含本公司財務狀況、未來擴張計劃及公司策略等訊息。此前瞻性陳述係基於本公司目前可得資訊對未來事件的期望和預測，儘管本公司認為該期望和預測具合理性，但此類前瞻性聲明仍涉及風險及不確定性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3513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鑑於這些風險、不確定性及假設，前瞻性事件可能不會發生，且本公司實際結果可能與這些前瞻性聲明中的預期存在重大差異。若因未來實際結果與預期狀況有重大差異，須公開更新或修改任何前瞻性陳述，本公司將不承擔此責任。</a:t>
            </a:r>
            <a:endParaRPr lang="zh-TW" altLang="en-US" sz="2400" dirty="0">
              <a:solidFill>
                <a:srgbClr val="3513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8A048-EF1C-4DC7-BB07-210AFE3810CA}" type="slidenum">
              <a:rPr lang="en-US" altLang="zh-TW"/>
              <a:pPr/>
              <a:t>3</a:t>
            </a:fld>
            <a:endParaRPr lang="en-US" altLang="zh-TW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A66D0-8098-4820-9ABE-D22D1083F379}" type="slidenum">
              <a:rPr lang="en-US" altLang="zh-TW"/>
              <a:pPr/>
              <a:t>4</a:t>
            </a:fld>
            <a:endParaRPr lang="en-US" altLang="zh-TW" dirty="0"/>
          </a:p>
        </p:txBody>
      </p:sp>
      <p:sp>
        <p:nvSpPr>
          <p:cNvPr id="80388" name="Rectangle 1540"/>
          <p:cNvSpPr>
            <a:spLocks noChangeArrowheads="1"/>
          </p:cNvSpPr>
          <p:nvPr/>
        </p:nvSpPr>
        <p:spPr bwMode="auto">
          <a:xfrm>
            <a:off x="-72516" y="973349"/>
            <a:ext cx="5778103" cy="710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787" y="959946"/>
            <a:ext cx="171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P&amp;L - MoM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內容版面配置區 7"/>
          <p:cNvSpPr txBox="1">
            <a:spLocks/>
          </p:cNvSpPr>
          <p:nvPr/>
        </p:nvSpPr>
        <p:spPr>
          <a:xfrm>
            <a:off x="143607" y="2348880"/>
            <a:ext cx="8730524" cy="3456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一、公司簡介</a:t>
            </a:r>
            <a:endParaRPr lang="en-US" altLang="zh-TW" sz="36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Poppins" panose="00000500000000000000" pitchFamily="2" charset="0"/>
            </a:endParaRPr>
          </a:p>
          <a:p>
            <a:pPr marL="0" indent="0" algn="ctr">
              <a:buNone/>
            </a:pP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總經理  胡若堯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JY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Hu</a:t>
            </a:r>
          </a:p>
          <a:p>
            <a:endParaRPr lang="en-US" altLang="zh-TW" sz="1200" kern="0" dirty="0">
              <a:latin typeface="Poppins Regular" panose="00000500000000000000" pitchFamily="2" charset="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endParaRPr lang="en-US" altLang="zh-TW" sz="1200" kern="0" dirty="0"/>
          </a:p>
          <a:p>
            <a:endParaRPr lang="zh-TW" altLang="en-US" sz="1200" kern="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760"/>
          <p:cNvSpPr>
            <a:spLocks noChangeArrowheads="1"/>
          </p:cNvSpPr>
          <p:nvPr/>
        </p:nvSpPr>
        <p:spPr bwMode="auto">
          <a:xfrm>
            <a:off x="539552" y="980728"/>
            <a:ext cx="2365209" cy="5328591"/>
          </a:xfrm>
          <a:prstGeom prst="rect">
            <a:avLst/>
          </a:prstGeom>
          <a:solidFill>
            <a:schemeClr val="accent5">
              <a:lumMod val="40000"/>
              <a:lumOff val="60000"/>
              <a:alpha val="27058"/>
            </a:schemeClr>
          </a:solidFill>
          <a:ln>
            <a:noFill/>
          </a:ln>
        </p:spPr>
        <p:txBody>
          <a:bodyPr lIns="0" tIns="0" rIns="0" bIns="0"/>
          <a:lstStyle>
            <a:lvl1pPr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1pPr>
            <a:lvl2pPr marL="37931725" indent="-37474525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2pPr>
            <a:lvl3pPr marL="10668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3pPr>
            <a:lvl4pPr marL="15240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4pPr>
            <a:lvl5pPr marL="19812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5pPr>
            <a:lvl6pPr marL="2438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6pPr>
            <a:lvl7pPr marL="2895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7pPr>
            <a:lvl8pPr marL="3352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8pPr>
            <a:lvl9pPr marL="3810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9pPr>
          </a:lstStyle>
          <a:p>
            <a:pPr algn="ctr" eaLnBrk="1" hangingPunct="1"/>
            <a:endParaRPr lang="zh-TW" altLang="zh-TW" sz="3150">
              <a:solidFill>
                <a:srgbClr val="9887AD"/>
              </a:solidFill>
              <a:latin typeface="Gill Sans MT" panose="020B0502020104020203" pitchFamily="34" charset="0"/>
              <a:ea typeface="微軟正黑體" panose="020B0604030504040204" pitchFamily="34" charset="-120"/>
            </a:endParaRPr>
          </a:p>
        </p:txBody>
      </p:sp>
      <p:sp>
        <p:nvSpPr>
          <p:cNvPr id="44035" name="Shape 761"/>
          <p:cNvSpPr>
            <a:spLocks noGrp="1"/>
          </p:cNvSpPr>
          <p:nvPr>
            <p:ph type="title" idx="4294967295"/>
          </p:nvPr>
        </p:nvSpPr>
        <p:spPr bwMode="auto">
          <a:xfrm>
            <a:off x="2919068" y="1420191"/>
            <a:ext cx="4498182" cy="2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從零件到關鍵零組件、再到方案解決提供</a:t>
            </a:r>
          </a:p>
        </p:txBody>
      </p:sp>
      <p:sp>
        <p:nvSpPr>
          <p:cNvPr id="44039" name="Shape 767"/>
          <p:cNvSpPr>
            <a:spLocks noChangeArrowheads="1"/>
          </p:cNvSpPr>
          <p:nvPr/>
        </p:nvSpPr>
        <p:spPr bwMode="auto">
          <a:xfrm>
            <a:off x="2972563" y="1813752"/>
            <a:ext cx="5444715" cy="183127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182563" indent="-182563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1pPr>
            <a:lvl2pPr marL="37931725" indent="-37474525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2pPr>
            <a:lvl3pPr marL="10668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3pPr>
            <a:lvl4pPr marL="15240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4pPr>
            <a:lvl5pPr marL="19812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5pPr>
            <a:lvl6pPr marL="2438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6pPr>
            <a:lvl7pPr marL="2895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7pPr>
            <a:lvl8pPr marL="3352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8pPr>
            <a:lvl9pPr marL="3810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9pPr>
          </a:lstStyle>
          <a:p>
            <a:pPr marL="214313" indent="-214313" algn="l">
              <a:spcBef>
                <a:spcPts val="6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資源高度整合，提供從標準連接器、線材到客製化需求服務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marL="214313" indent="-214313" algn="l">
              <a:spcBef>
                <a:spcPts val="6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專注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AIOT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伺服器、車用、醫療、工業、消費類及穿戴式市場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marL="214313" indent="-214313" algn="l">
              <a:spcBef>
                <a:spcPts val="6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專注前期開發，與客戶共同成長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marL="214313" indent="-214313" algn="l">
              <a:spcBef>
                <a:spcPts val="6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專注高附加價值的產品與客戶開發策略 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(ex: ID design + Circuit Design + IC )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marL="214313" indent="-214313">
              <a:spcBef>
                <a:spcPts val="6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53535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marL="214313" indent="-214313">
              <a:spcBef>
                <a:spcPts val="600"/>
              </a:spcBef>
              <a:buClr>
                <a:srgbClr val="535353"/>
              </a:buClr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535353"/>
              </a:solidFill>
              <a:latin typeface="Gill Sans MT" panose="020B0502020104020203" pitchFamily="34" charset="0"/>
              <a:ea typeface="微軟正黑體" panose="020B0604030504040204" pitchFamily="34" charset="-120"/>
              <a:cs typeface="Microsoft JhengHei" charset="-120"/>
            </a:endParaRPr>
          </a:p>
        </p:txBody>
      </p:sp>
      <p:sp>
        <p:nvSpPr>
          <p:cNvPr id="44041" name="Shape 780"/>
          <p:cNvSpPr>
            <a:spLocks noChangeArrowheads="1"/>
          </p:cNvSpPr>
          <p:nvPr/>
        </p:nvSpPr>
        <p:spPr bwMode="auto">
          <a:xfrm>
            <a:off x="1096529" y="5172088"/>
            <a:ext cx="11303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1pPr>
            <a:lvl2pPr marL="37931725" indent="-37474525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2pPr>
            <a:lvl3pPr marL="10668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3pPr>
            <a:lvl4pPr marL="15240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4pPr>
            <a:lvl5pPr marL="19812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5pPr>
            <a:lvl6pPr marL="2438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6pPr>
            <a:lvl7pPr marL="2895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7pPr>
            <a:lvl8pPr marL="3352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8pPr>
            <a:lvl9pPr marL="3810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9pPr>
          </a:lstStyle>
          <a:p>
            <a:pPr algn="ctr" eaLnBrk="1" hangingPunct="1"/>
            <a:r>
              <a:rPr lang="ja-JP" altLang="en-US" sz="1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總部，台灣</a:t>
            </a:r>
            <a:r>
              <a:rPr lang="zh-TW" altLang="en-US" sz="12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</a:t>
            </a:r>
          </a:p>
        </p:txBody>
      </p:sp>
      <p:sp>
        <p:nvSpPr>
          <p:cNvPr id="44042" name="Shape 781"/>
          <p:cNvSpPr>
            <a:spLocks noChangeArrowheads="1"/>
          </p:cNvSpPr>
          <p:nvPr/>
        </p:nvSpPr>
        <p:spPr bwMode="auto">
          <a:xfrm>
            <a:off x="611560" y="1399026"/>
            <a:ext cx="2097611" cy="353943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1pPr>
            <a:lvl2pPr marL="37931725" indent="-37474525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2pPr>
            <a:lvl3pPr marL="10668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3pPr>
            <a:lvl4pPr marL="15240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4pPr>
            <a:lvl5pPr marL="1981200" indent="-228600"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5pPr>
            <a:lvl6pPr marL="2438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6pPr>
            <a:lvl7pPr marL="2895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7pPr>
            <a:lvl8pPr marL="3352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8pPr>
            <a:lvl9pPr marL="3810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3A126C"/>
                </a:solidFill>
                <a:latin typeface="Gill Sans MT" charset="0"/>
                <a:sym typeface="Gill Sans MT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矽瑪科技股份有限公司</a:t>
            </a:r>
            <a:endParaRPr lang="en-US" altLang="ja-JP" sz="1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www.simulatechnology.com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1990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公司成立</a:t>
            </a:r>
            <a:endParaRPr lang="en-US" altLang="zh-TW" sz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2009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上櫃掛牌</a:t>
            </a:r>
            <a:endParaRPr lang="en-US" altLang="zh-TW" sz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2020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加入佳世達集團</a:t>
            </a:r>
            <a:endParaRPr lang="en-US" altLang="zh-TW" sz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2021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投資同星科技</a:t>
            </a:r>
            <a:endParaRPr lang="en-US" altLang="zh-TW" sz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ja-JP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員工數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: 750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ja-JP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資本額：</a:t>
            </a:r>
            <a:r>
              <a:rPr lang="en-US" altLang="ja-JP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7.99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億</a:t>
            </a:r>
            <a:r>
              <a:rPr lang="ja-JP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元</a:t>
            </a:r>
            <a:endParaRPr lang="en-US" altLang="ja-JP" sz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銷售服務：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TW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、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USA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、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CN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製造基地：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TW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、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CN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研發據點：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TW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、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CN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ja-JP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2023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營收：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NTD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 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2,039M</a:t>
            </a:r>
          </a:p>
          <a:p>
            <a:pPr marL="171446" indent="-171446" algn="l">
              <a:spcBef>
                <a:spcPts val="450"/>
              </a:spcBef>
              <a:buFont typeface="Arial" charset="0"/>
              <a:buChar char="•"/>
            </a:pPr>
            <a:r>
              <a:rPr lang="en-US" altLang="ja-JP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2024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截至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Q3</a:t>
            </a:r>
            <a:r>
              <a:rPr lang="zh-TW" altLang="en-US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營收：</a:t>
            </a:r>
            <a:r>
              <a:rPr lang="en-US" altLang="zh-TW" sz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NTD 1,274M</a:t>
            </a:r>
            <a:endParaRPr lang="en-US" altLang="ja-JP" sz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pic>
        <p:nvPicPr>
          <p:cNvPr id="44056" name="圖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83" y="5490712"/>
            <a:ext cx="127817" cy="1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165" y="3445014"/>
            <a:ext cx="1137080" cy="1397306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34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040" y="4093406"/>
            <a:ext cx="1137080" cy="1397306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35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704" y="4164423"/>
            <a:ext cx="1137080" cy="1392187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/>
          <a:srcRect l="61821" t="42589" r="23397" b="26990"/>
          <a:stretch/>
        </p:blipFill>
        <p:spPr>
          <a:xfrm>
            <a:off x="5840916" y="3403421"/>
            <a:ext cx="1209057" cy="14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587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A66D0-8098-4820-9ABE-D22D1083F379}" type="slidenum">
              <a:rPr lang="en-US" altLang="zh-TW"/>
              <a:pPr/>
              <a:t>6</a:t>
            </a:fld>
            <a:endParaRPr lang="en-US" altLang="zh-TW" dirty="0"/>
          </a:p>
        </p:txBody>
      </p:sp>
      <p:sp>
        <p:nvSpPr>
          <p:cNvPr id="80388" name="Rectangle 1540"/>
          <p:cNvSpPr>
            <a:spLocks noChangeArrowheads="1"/>
          </p:cNvSpPr>
          <p:nvPr/>
        </p:nvSpPr>
        <p:spPr bwMode="auto">
          <a:xfrm>
            <a:off x="-72516" y="973349"/>
            <a:ext cx="5778103" cy="710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787" y="959946"/>
            <a:ext cx="171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P&amp;L - MoM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內容版面配置區 7"/>
          <p:cNvSpPr txBox="1">
            <a:spLocks/>
          </p:cNvSpPr>
          <p:nvPr/>
        </p:nvSpPr>
        <p:spPr>
          <a:xfrm>
            <a:off x="123168" y="2132856"/>
            <a:ext cx="8730524" cy="28083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二、</a:t>
            </a:r>
            <a:r>
              <a:rPr lang="en-US" altLang="zh-TW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2024</a:t>
            </a: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rPr>
              <a:t>第三季財務結果</a:t>
            </a:r>
            <a:endParaRPr lang="en-US" altLang="zh-TW" sz="36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Poppins" panose="00000500000000000000" pitchFamily="2" charset="0"/>
            </a:endParaRPr>
          </a:p>
          <a:p>
            <a:pPr marL="0" indent="0" algn="ctr">
              <a:buNone/>
            </a:pPr>
            <a:endParaRPr lang="en-US" altLang="zh-TW" sz="32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財務長  黃拓文 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Kevin Huang</a:t>
            </a:r>
          </a:p>
          <a:p>
            <a:endParaRPr lang="en-US" altLang="zh-TW" sz="1200" kern="0" dirty="0">
              <a:latin typeface="Poppins Regular" panose="00000500000000000000" pitchFamily="2" charset="0"/>
              <a:ea typeface="Noto Sans TC" panose="020B0500000000000000" pitchFamily="34" charset="-120"/>
              <a:cs typeface="Poppins Regular" panose="00000500000000000000" pitchFamily="2" charset="0"/>
            </a:endParaRPr>
          </a:p>
          <a:p>
            <a:endParaRPr lang="en-US" altLang="zh-TW" sz="1200" kern="0" dirty="0"/>
          </a:p>
          <a:p>
            <a:endParaRPr lang="zh-TW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5620954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FB062-26E5-47A2-9F75-7E33430E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989"/>
            <a:ext cx="7127326" cy="563562"/>
          </a:xfrm>
        </p:spPr>
        <p:txBody>
          <a:bodyPr/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2024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第三季合併綜合損益表摘要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12C5A04-E52D-4F4E-B041-C12291B1E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3F277-05C8-481B-A4DF-668C9E8F8B0F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sp>
        <p:nvSpPr>
          <p:cNvPr id="7" name="內容版面配置區 7">
            <a:extLst>
              <a:ext uri="{FF2B5EF4-FFF2-40B4-BE49-F238E27FC236}">
                <a16:creationId xmlns:a16="http://schemas.microsoft.com/office/drawing/2014/main" id="{B16A49DD-9DCF-43C0-BEEE-6E8291A348A4}"/>
              </a:ext>
            </a:extLst>
          </p:cNvPr>
          <p:cNvSpPr txBox="1">
            <a:spLocks/>
          </p:cNvSpPr>
          <p:nvPr/>
        </p:nvSpPr>
        <p:spPr>
          <a:xfrm>
            <a:off x="1330775" y="4485011"/>
            <a:ext cx="6334293" cy="8999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zh-TW" altLang="en-US" sz="1200" kern="0" dirty="0"/>
          </a:p>
        </p:txBody>
      </p:sp>
      <p:sp>
        <p:nvSpPr>
          <p:cNvPr id="10" name="頁尾版面配置區 2">
            <a:extLst>
              <a:ext uri="{FF2B5EF4-FFF2-40B4-BE49-F238E27FC236}">
                <a16:creationId xmlns:a16="http://schemas.microsoft.com/office/drawing/2014/main" id="{9D87BBE6-9D20-449A-B2C1-E5586C840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23963" y="5769770"/>
            <a:ext cx="1685925" cy="16192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44CD3A7-2DAF-4A5F-8B9A-B6E8DBEC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340768"/>
            <a:ext cx="8426450" cy="4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84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FB062-26E5-47A2-9F75-7E33430E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989"/>
            <a:ext cx="7127326" cy="563562"/>
          </a:xfrm>
        </p:spPr>
        <p:txBody>
          <a:bodyPr/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2024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截至第三季合併綜合損益表摘要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12C5A04-E52D-4F4E-B041-C12291B1E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3F277-05C8-481B-A4DF-668C9E8F8B0F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sp>
        <p:nvSpPr>
          <p:cNvPr id="7" name="內容版面配置區 7">
            <a:extLst>
              <a:ext uri="{FF2B5EF4-FFF2-40B4-BE49-F238E27FC236}">
                <a16:creationId xmlns:a16="http://schemas.microsoft.com/office/drawing/2014/main" id="{B16A49DD-9DCF-43C0-BEEE-6E8291A348A4}"/>
              </a:ext>
            </a:extLst>
          </p:cNvPr>
          <p:cNvSpPr txBox="1">
            <a:spLocks/>
          </p:cNvSpPr>
          <p:nvPr/>
        </p:nvSpPr>
        <p:spPr>
          <a:xfrm>
            <a:off x="1330775" y="4485011"/>
            <a:ext cx="6334293" cy="8999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zh-TW" altLang="en-US" sz="1200" kern="0" dirty="0"/>
          </a:p>
        </p:txBody>
      </p:sp>
      <p:sp>
        <p:nvSpPr>
          <p:cNvPr id="10" name="頁尾版面配置區 2">
            <a:extLst>
              <a:ext uri="{FF2B5EF4-FFF2-40B4-BE49-F238E27FC236}">
                <a16:creationId xmlns:a16="http://schemas.microsoft.com/office/drawing/2014/main" id="{9D87BBE6-9D20-449A-B2C1-E5586C840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23963" y="5769770"/>
            <a:ext cx="1685925" cy="16192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D13C2A8-8D46-476A-A79E-1C01C040C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96752"/>
            <a:ext cx="7127326" cy="47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01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FB062-26E5-47A2-9F75-7E33430E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989"/>
            <a:ext cx="7127326" cy="563562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合併資產負債表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Poppins Regular" panose="00000500000000000000" pitchFamily="2" charset="0"/>
              </a:rPr>
              <a:t>– 2024/09/30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Poppins Regular" panose="00000500000000000000" pitchFamily="2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12C5A04-E52D-4F4E-B041-C12291B1EB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3F277-05C8-481B-A4DF-668C9E8F8B0F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sp>
        <p:nvSpPr>
          <p:cNvPr id="7" name="內容版面配置區 7">
            <a:extLst>
              <a:ext uri="{FF2B5EF4-FFF2-40B4-BE49-F238E27FC236}">
                <a16:creationId xmlns:a16="http://schemas.microsoft.com/office/drawing/2014/main" id="{B16A49DD-9DCF-43C0-BEEE-6E8291A348A4}"/>
              </a:ext>
            </a:extLst>
          </p:cNvPr>
          <p:cNvSpPr txBox="1">
            <a:spLocks/>
          </p:cNvSpPr>
          <p:nvPr/>
        </p:nvSpPr>
        <p:spPr>
          <a:xfrm>
            <a:off x="1330775" y="4485011"/>
            <a:ext cx="6334293" cy="8999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標楷體" pitchFamily="65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標楷體" pitchFamily="65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zh-TW" altLang="en-US" sz="1200" kern="0" dirty="0"/>
          </a:p>
        </p:txBody>
      </p:sp>
      <p:sp>
        <p:nvSpPr>
          <p:cNvPr id="10" name="頁尾版面配置區 2">
            <a:extLst>
              <a:ext uri="{FF2B5EF4-FFF2-40B4-BE49-F238E27FC236}">
                <a16:creationId xmlns:a16="http://schemas.microsoft.com/office/drawing/2014/main" id="{9D87BBE6-9D20-449A-B2C1-E5586C840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23963" y="5769770"/>
            <a:ext cx="1685925" cy="161925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www.simulatechnology.com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9923349-8739-490F-8A46-1AD4F7188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1340767"/>
            <a:ext cx="8318500" cy="45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4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imula Company profile">
  <a:themeElements>
    <a:clrScheme name="Simula Company profile 1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CCCC00"/>
      </a:hlink>
      <a:folHlink>
        <a:srgbClr val="6D50CA"/>
      </a:folHlink>
    </a:clrScheme>
    <a:fontScheme name="Simula Company profile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imula Company profi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ula Company profi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ula Company profi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23318</TotalTime>
  <Words>594</Words>
  <Application>Microsoft Office PowerPoint</Application>
  <PresentationFormat>如螢幕大小 (4:3)</PresentationFormat>
  <Paragraphs>113</Paragraphs>
  <Slides>14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8" baseType="lpstr">
      <vt:lpstr>Noto Sans TC</vt:lpstr>
      <vt:lpstr>Microsoft JhengHei</vt:lpstr>
      <vt:lpstr>Microsoft JhengHei</vt:lpstr>
      <vt:lpstr>新細明體</vt:lpstr>
      <vt:lpstr>標楷體</vt:lpstr>
      <vt:lpstr>Arial</vt:lpstr>
      <vt:lpstr>Gill Sans MT</vt:lpstr>
      <vt:lpstr>Poppins</vt:lpstr>
      <vt:lpstr>Poppins Regular</vt:lpstr>
      <vt:lpstr>Tahoma</vt:lpstr>
      <vt:lpstr>Times New Roman</vt:lpstr>
      <vt:lpstr>Verdana</vt:lpstr>
      <vt:lpstr>Wingdings</vt:lpstr>
      <vt:lpstr>Simula Company profile</vt:lpstr>
      <vt:lpstr>  矽瑪科技(股)公司  2024年第三季營運簡報    2024/10/28 </vt:lpstr>
      <vt:lpstr>PowerPoint 簡報</vt:lpstr>
      <vt:lpstr>PowerPoint 簡報</vt:lpstr>
      <vt:lpstr>PowerPoint 簡報</vt:lpstr>
      <vt:lpstr>從零件到關鍵零組件、再到方案解決提供</vt:lpstr>
      <vt:lpstr>PowerPoint 簡報</vt:lpstr>
      <vt:lpstr>2024第三季合併綜合損益表摘要 </vt:lpstr>
      <vt:lpstr>2024截至第三季合併綜合損益表摘要 </vt:lpstr>
      <vt:lpstr>合併資產負債表 – 2024/09/30 </vt:lpstr>
      <vt:lpstr>重要財務指標 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marcobau</dc:creator>
  <cp:lastModifiedBy>AgnesWu_Simula</cp:lastModifiedBy>
  <cp:revision>1725</cp:revision>
  <dcterms:created xsi:type="dcterms:W3CDTF">2009-03-19T05:36:49Z</dcterms:created>
  <dcterms:modified xsi:type="dcterms:W3CDTF">2024-10-28T03:31:49Z</dcterms:modified>
</cp:coreProperties>
</file>